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9" r:id="rId3"/>
    <p:sldId id="257" r:id="rId4"/>
    <p:sldId id="260" r:id="rId5"/>
    <p:sldId id="269" r:id="rId6"/>
    <p:sldId id="268" r:id="rId7"/>
    <p:sldId id="261" r:id="rId8"/>
    <p:sldId id="262" r:id="rId9"/>
    <p:sldId id="263" r:id="rId10"/>
    <p:sldId id="264" r:id="rId11"/>
    <p:sldId id="274" r:id="rId12"/>
    <p:sldId id="275" r:id="rId13"/>
    <p:sldId id="265" r:id="rId14"/>
    <p:sldId id="278" r:id="rId15"/>
    <p:sldId id="266" r:id="rId16"/>
    <p:sldId id="277" r:id="rId17"/>
    <p:sldId id="276" r:id="rId18"/>
    <p:sldId id="267" r:id="rId19"/>
    <p:sldId id="279" r:id="rId20"/>
    <p:sldId id="283" r:id="rId21"/>
    <p:sldId id="280" r:id="rId22"/>
    <p:sldId id="281" r:id="rId23"/>
    <p:sldId id="282" r:id="rId24"/>
    <p:sldId id="270" r:id="rId25"/>
    <p:sldId id="284" r:id="rId26"/>
    <p:sldId id="271" r:id="rId27"/>
    <p:sldId id="273" r:id="rId28"/>
    <p:sldId id="285" r:id="rId29"/>
    <p:sldId id="287" r:id="rId30"/>
    <p:sldId id="290" r:id="rId31"/>
    <p:sldId id="286" r:id="rId32"/>
    <p:sldId id="288" r:id="rId33"/>
    <p:sldId id="289" r:id="rId34"/>
    <p:sldId id="291" r:id="rId35"/>
    <p:sldId id="292" r:id="rId36"/>
    <p:sldId id="293" r:id="rId37"/>
    <p:sldId id="294" r:id="rId38"/>
    <p:sldId id="316" r:id="rId39"/>
    <p:sldId id="317" r:id="rId40"/>
    <p:sldId id="295" r:id="rId41"/>
    <p:sldId id="296" r:id="rId42"/>
    <p:sldId id="298" r:id="rId43"/>
    <p:sldId id="300" r:id="rId44"/>
    <p:sldId id="299" r:id="rId45"/>
    <p:sldId id="301" r:id="rId46"/>
    <p:sldId id="304" r:id="rId47"/>
    <p:sldId id="302" r:id="rId48"/>
    <p:sldId id="305" r:id="rId49"/>
    <p:sldId id="303" r:id="rId50"/>
    <p:sldId id="306" r:id="rId51"/>
    <p:sldId id="308" r:id="rId52"/>
    <p:sldId id="307" r:id="rId53"/>
    <p:sldId id="311" r:id="rId54"/>
    <p:sldId id="319" r:id="rId55"/>
    <p:sldId id="318" r:id="rId56"/>
    <p:sldId id="314" r:id="rId57"/>
    <p:sldId id="309" r:id="rId58"/>
    <p:sldId id="322" r:id="rId59"/>
    <p:sldId id="310" r:id="rId60"/>
    <p:sldId id="323" r:id="rId61"/>
    <p:sldId id="320" r:id="rId62"/>
    <p:sldId id="321" r:id="rId63"/>
    <p:sldId id="315" r:id="rId64"/>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DDE518DF-AA8D-49A9-9018-A468569F4B71}" type="datetimeFigureOut">
              <a:rPr lang="zh-CN" altLang="en-US" smtClean="0"/>
              <a:t>2022/11/18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AED091D-BAE2-4220-976A-3018861B6C3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518DF-AA8D-49A9-9018-A468569F4B71}" type="datetimeFigureOut">
              <a:rPr lang="zh-CN" altLang="en-US" smtClean="0"/>
              <a:t>2022/11/18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D091D-BAE2-4220-976A-3018861B6C3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1.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5.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655762"/>
          </a:xfrm>
        </p:spPr>
        <p:txBody>
          <a:bodyPr>
            <a:normAutofit/>
          </a:bodyPr>
          <a:lstStyle/>
          <a:p>
            <a:r>
              <a:rPr lang="en-US" altLang="zh-CN" sz="8000" dirty="0">
                <a:latin typeface="Arial Black" panose="020B0A04020102020204" pitchFamily="34" charset="0"/>
              </a:rPr>
              <a:t>GASES</a:t>
            </a:r>
            <a:endParaRPr lang="zh-CN" altLang="en-US" sz="8000" dirty="0">
              <a:latin typeface="Arial Black" panose="020B0A04020102020204" pitchFamily="34" charset="0"/>
            </a:endParaRPr>
          </a:p>
        </p:txBody>
      </p:sp>
      <p:sp>
        <p:nvSpPr>
          <p:cNvPr id="3" name="Subtitle 2"/>
          <p:cNvSpPr>
            <a:spLocks noGrp="1"/>
          </p:cNvSpPr>
          <p:nvPr>
            <p:ph type="subTitle" idx="1"/>
          </p:nvPr>
        </p:nvSpPr>
        <p:spPr/>
        <p:txBody>
          <a:bodyPr>
            <a:normAutofit/>
          </a:bodyPr>
          <a:lstStyle/>
          <a:p>
            <a:r>
              <a:rPr lang="en-US" altLang="zh-CN" sz="4400" b="1" dirty="0">
                <a:latin typeface="Algerian" panose="04020705040A02060702" pitchFamily="82" charset="0"/>
              </a:rPr>
              <a:t>Chapter 5</a:t>
            </a:r>
            <a:endParaRPr lang="zh-CN" altLang="en-US" sz="4400" b="1" dirty="0">
              <a:latin typeface="Algerian" panose="04020705040A020607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29835"/>
          </a:xfrm>
        </p:spPr>
        <p:txBody>
          <a:bodyPr>
            <a:normAutofit/>
          </a:bodyPr>
          <a:lstStyle/>
          <a:p>
            <a:pPr algn="ctr"/>
            <a:r>
              <a:rPr lang="en-US" altLang="en-US" sz="3600" b="1" dirty="0">
                <a:latin typeface="Times" panose="02020603050405020304" pitchFamily="18" charset="0"/>
                <a:cs typeface="Times" panose="02020603050405020304" pitchFamily="18" charset="0"/>
              </a:rPr>
              <a:t>Standard Pressure</a:t>
            </a:r>
            <a:endParaRPr lang="zh-CN" altLang="en-US" sz="3600" b="1" dirty="0">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p:txBody>
          <a:bodyPr/>
          <a:lstStyle/>
          <a:p>
            <a:endParaRPr lang="zh-CN" altLang="en-US"/>
          </a:p>
        </p:txBody>
      </p:sp>
      <p:sp>
        <p:nvSpPr>
          <p:cNvPr id="5" name="Rectangle 4"/>
          <p:cNvSpPr>
            <a:spLocks noGrp="1"/>
          </p:cNvSpPr>
          <p:nvPr/>
        </p:nvSpPr>
        <p:spPr>
          <a:xfrm>
            <a:off x="2103190" y="1973161"/>
            <a:ext cx="8153400" cy="1219200"/>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a:t>Normal atmospheric pressure at sea level is referred to as </a:t>
            </a:r>
            <a:r>
              <a:rPr lang="en-US" altLang="en-US" dirty="0">
                <a:solidFill>
                  <a:srgbClr val="000080"/>
                </a:solidFill>
              </a:rPr>
              <a:t>standard pressure</a:t>
            </a:r>
            <a:r>
              <a:rPr lang="en-US" altLang="en-US" dirty="0"/>
              <a:t>.</a:t>
            </a:r>
          </a:p>
        </p:txBody>
      </p:sp>
      <p:sp>
        <p:nvSpPr>
          <p:cNvPr id="6" name="Rectangle 5"/>
          <p:cNvSpPr/>
          <p:nvPr/>
        </p:nvSpPr>
        <p:spPr>
          <a:xfrm>
            <a:off x="2209800" y="3523026"/>
            <a:ext cx="7772400" cy="2057400"/>
          </a:xfrm>
          <a:prstGeom prst="rect">
            <a:avLst/>
          </a:prstGeom>
          <a:noFill/>
          <a:ln w="9525">
            <a:noFill/>
          </a:ln>
        </p:spPr>
        <p:txBody>
          <a:bodyPr/>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stStyle>
          <a:p>
            <a:pPr marL="342900" lvl="0" indent="-342900" eaLnBrk="1" hangingPunct="1">
              <a:lnSpc>
                <a:spcPct val="90000"/>
              </a:lnSpc>
            </a:pPr>
            <a:r>
              <a:rPr lang="en-US" altLang="en-US" dirty="0"/>
              <a:t>It is equal to</a:t>
            </a:r>
          </a:p>
          <a:p>
            <a:pPr marL="742950" lvl="1" indent="-285750" eaLnBrk="1" hangingPunct="1">
              <a:lnSpc>
                <a:spcPct val="90000"/>
              </a:lnSpc>
            </a:pPr>
            <a:r>
              <a:rPr lang="en-US" altLang="en-US" dirty="0"/>
              <a:t>1.00 atm</a:t>
            </a:r>
          </a:p>
          <a:p>
            <a:pPr marL="742950" lvl="1" indent="-285750" eaLnBrk="1" hangingPunct="1">
              <a:lnSpc>
                <a:spcPct val="90000"/>
              </a:lnSpc>
            </a:pPr>
            <a:r>
              <a:rPr lang="en-US" altLang="en-US" sz="3200" dirty="0"/>
              <a:t>760 torr (760 mm Hg)</a:t>
            </a:r>
          </a:p>
          <a:p>
            <a:pPr marL="742950" lvl="1" indent="-285750" eaLnBrk="1" hangingPunct="1">
              <a:lnSpc>
                <a:spcPct val="90000"/>
              </a:lnSpc>
            </a:pPr>
            <a:r>
              <a:rPr lang="en-US" altLang="en-US" sz="3200" dirty="0"/>
              <a:t>101.325 kPa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6112"/>
          </a:xfrm>
        </p:spPr>
        <p:txBody>
          <a:bodyPr/>
          <a:lstStyle/>
          <a:p>
            <a:r>
              <a:rPr lang="en-US" altLang="zh-CN" dirty="0">
                <a:latin typeface="Calibri" panose="020F0502020204030204"/>
                <a:ea typeface="MS PGothic" panose="020B0600070205080204" pitchFamily="34" charset="-128"/>
                <a:cs typeface="Calibri" panose="020F0502020204030204"/>
              </a:rPr>
              <a:t>Pressure Conversions: An Example</a:t>
            </a:r>
            <a:endParaRPr lang="zh-CN" altLang="en-US" dirty="0"/>
          </a:p>
        </p:txBody>
      </p:sp>
      <p:sp>
        <p:nvSpPr>
          <p:cNvPr id="3" name="Content Placeholder 2"/>
          <p:cNvSpPr>
            <a:spLocks noGrp="1"/>
          </p:cNvSpPr>
          <p:nvPr>
            <p:ph idx="1"/>
          </p:nvPr>
        </p:nvSpPr>
        <p:spPr>
          <a:xfrm>
            <a:off x="343949" y="1317072"/>
            <a:ext cx="11009851" cy="4859891"/>
          </a:xfrm>
        </p:spPr>
        <p:txBody>
          <a:bodyPr/>
          <a:lstStyle/>
          <a:p>
            <a:pPr marL="0" indent="0">
              <a:buNone/>
            </a:pPr>
            <a:r>
              <a:rPr lang="en-US" altLang="zh-CN" b="1" dirty="0"/>
              <a:t>The pressure of a gas is measured as 2.5 atm. Represent this pressure in both torr and pascals.</a:t>
            </a:r>
          </a:p>
          <a:p>
            <a:endParaRPr lang="zh-CN" altLang="en-US" dirty="0"/>
          </a:p>
        </p:txBody>
      </p:sp>
      <p:pic>
        <p:nvPicPr>
          <p:cNvPr id="4" name="Picture 3"/>
          <p:cNvPicPr>
            <a:picLocks noChangeAspect="1"/>
          </p:cNvPicPr>
          <p:nvPr/>
        </p:nvPicPr>
        <p:blipFill>
          <a:blip r:embed="rId2"/>
          <a:stretch>
            <a:fillRect/>
          </a:stretch>
        </p:blipFill>
        <p:spPr>
          <a:xfrm>
            <a:off x="1558096" y="2592461"/>
            <a:ext cx="7292624" cy="25080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3165"/>
          </a:xfrm>
        </p:spPr>
        <p:txBody>
          <a:bodyPr>
            <a:noAutofit/>
          </a:bodyPr>
          <a:lstStyle/>
          <a:p>
            <a:r>
              <a:rPr lang="en-US" altLang="zh-CN" sz="3200" b="1" dirty="0">
                <a:latin typeface="Arial Black" panose="020B0A04020102020204" pitchFamily="34" charset="0"/>
              </a:rPr>
              <a:t>GAS LAWS</a:t>
            </a:r>
            <a:endParaRPr lang="zh-CN" altLang="en-US" sz="3200" dirty="0"/>
          </a:p>
        </p:txBody>
      </p:sp>
      <p:sp>
        <p:nvSpPr>
          <p:cNvPr id="3" name="Content Placeholder 2"/>
          <p:cNvSpPr>
            <a:spLocks noGrp="1"/>
          </p:cNvSpPr>
          <p:nvPr>
            <p:ph idx="1"/>
          </p:nvPr>
        </p:nvSpPr>
        <p:spPr>
          <a:xfrm>
            <a:off x="234425" y="1124125"/>
            <a:ext cx="5948261" cy="5052838"/>
          </a:xfrm>
        </p:spPr>
        <p:txBody>
          <a:bodyPr/>
          <a:lstStyle/>
          <a:p>
            <a:pPr marL="0" indent="0">
              <a:buNone/>
            </a:pPr>
            <a:r>
              <a:rPr lang="en-US" altLang="zh-CN" sz="2400" b="1" dirty="0">
                <a:latin typeface="Times New Roman" panose="02020603050405020304" charset="0"/>
                <a:ea typeface="MS PGothic" panose="020B0600070205080204" pitchFamily="34" charset="-128"/>
                <a:cs typeface="Times New Roman" panose="02020603050405020304" charset="0"/>
              </a:rPr>
              <a:t>Liquid Nitrogen and a Balloon</a:t>
            </a:r>
          </a:p>
          <a:p>
            <a:pPr marL="533400" indent="-533400"/>
            <a:r>
              <a:rPr lang="en-US" altLang="zh-CN" sz="2400" dirty="0">
                <a:latin typeface="Times New Roman" panose="02020603050405020304" charset="0"/>
                <a:cs typeface="Times New Roman" panose="02020603050405020304" charset="0"/>
              </a:rPr>
              <a:t>What happened to the gas in the balloon?</a:t>
            </a:r>
          </a:p>
          <a:p>
            <a:pPr marL="533400" indent="-533400"/>
            <a:r>
              <a:rPr lang="en-US" altLang="zh-CN" sz="2400" dirty="0">
                <a:latin typeface="Times New Roman" panose="02020603050405020304" charset="0"/>
                <a:cs typeface="Times New Roman" panose="02020603050405020304" charset="0"/>
              </a:rPr>
              <a:t>A decrease in temperature was followed by a decrease in the pressure and volume of the gas in the balloon.</a:t>
            </a:r>
            <a:endParaRPr lang="en-US" altLang="zh-CN" sz="2400" dirty="0">
              <a:latin typeface="Times New Roman" panose="02020603050405020304" charset="0"/>
              <a:ea typeface="MS PGothic" panose="020B0600070205080204" pitchFamily="34" charset="-128"/>
              <a:cs typeface="Times New Roman" panose="02020603050405020304" charset="0"/>
            </a:endParaRPr>
          </a:p>
          <a:p>
            <a:endParaRPr lang="zh-CN" altLang="en-US" dirty="0"/>
          </a:p>
        </p:txBody>
      </p:sp>
      <p:pic>
        <p:nvPicPr>
          <p:cNvPr id="4" name="Picture 3"/>
          <p:cNvPicPr/>
          <p:nvPr/>
        </p:nvPicPr>
        <p:blipFill>
          <a:blip r:embed="rId2"/>
          <a:stretch>
            <a:fillRect/>
          </a:stretch>
        </p:blipFill>
        <p:spPr>
          <a:xfrm>
            <a:off x="6372369" y="776746"/>
            <a:ext cx="5372218" cy="2430710"/>
          </a:xfrm>
          <a:prstGeom prst="rect">
            <a:avLst/>
          </a:prstGeom>
          <a:noFill/>
          <a:ln w="9525">
            <a:noFill/>
          </a:ln>
        </p:spPr>
      </p:pic>
      <p:sp>
        <p:nvSpPr>
          <p:cNvPr id="6" name="Rectangle 5"/>
          <p:cNvSpPr/>
          <p:nvPr/>
        </p:nvSpPr>
        <p:spPr>
          <a:xfrm>
            <a:off x="234425" y="3881735"/>
            <a:ext cx="5065319" cy="1200329"/>
          </a:xfrm>
          <a:prstGeom prst="rect">
            <a:avLst/>
          </a:prstGeom>
        </p:spPr>
        <p:txBody>
          <a:bodyPr wrap="square">
            <a:spAutoFit/>
          </a:bodyPr>
          <a:lstStyle/>
          <a:p>
            <a:pPr marL="533400" indent="-533400">
              <a:buFont typeface="Arial" panose="020B0604020202020204" pitchFamily="34" charset="0"/>
              <a:buChar char="•"/>
            </a:pPr>
            <a:r>
              <a:rPr lang="en-US" altLang="zh-CN" sz="2400" dirty="0">
                <a:latin typeface="Times New Roman" panose="02020603050405020304" charset="0"/>
                <a:cs typeface="Times New Roman" panose="02020603050405020304" charset="0"/>
              </a:rPr>
              <a:t>This is an observation (a fact).</a:t>
            </a:r>
          </a:p>
          <a:p>
            <a:pPr marL="533400" indent="-533400">
              <a:buFont typeface="Arial" panose="020B0604020202020204" pitchFamily="34" charset="0"/>
              <a:buChar char="•"/>
            </a:pPr>
            <a:r>
              <a:rPr lang="en-US" altLang="zh-CN" sz="2400" dirty="0">
                <a:latin typeface="Times New Roman" panose="02020603050405020304" charset="0"/>
                <a:cs typeface="Times New Roman" panose="02020603050405020304" charset="0"/>
              </a:rPr>
              <a:t>It does NOT explain </a:t>
            </a:r>
            <a:r>
              <a:rPr lang="ja-JP" altLang="en-US" sz="2400" dirty="0">
                <a:latin typeface="Times New Roman" panose="02020603050405020304" charset="0"/>
                <a:cs typeface="Times New Roman" panose="02020603050405020304" charset="0"/>
              </a:rPr>
              <a:t>“</a:t>
            </a:r>
            <a:r>
              <a:rPr lang="en-US" altLang="ja-JP" sz="2400" dirty="0">
                <a:latin typeface="Times New Roman" panose="02020603050405020304" charset="0"/>
                <a:cs typeface="Times New Roman" panose="02020603050405020304" charset="0"/>
              </a:rPr>
              <a:t>why,</a:t>
            </a:r>
            <a:r>
              <a:rPr lang="ja-JP" altLang="en-US" sz="2400" dirty="0">
                <a:latin typeface="Times New Roman" panose="02020603050405020304" charset="0"/>
                <a:cs typeface="Times New Roman" panose="02020603050405020304" charset="0"/>
              </a:rPr>
              <a:t>”</a:t>
            </a:r>
            <a:r>
              <a:rPr lang="en-US" altLang="ja-JP" sz="2400" dirty="0">
                <a:latin typeface="Times New Roman" panose="02020603050405020304" charset="0"/>
                <a:cs typeface="Times New Roman" panose="02020603050405020304" charset="0"/>
              </a:rPr>
              <a:t> but it does tell us </a:t>
            </a:r>
            <a:r>
              <a:rPr lang="ja-JP" altLang="en-US" sz="2400" dirty="0">
                <a:latin typeface="Times New Roman" panose="02020603050405020304" charset="0"/>
                <a:cs typeface="Times New Roman" panose="02020603050405020304" charset="0"/>
              </a:rPr>
              <a:t>“</a:t>
            </a:r>
            <a:r>
              <a:rPr lang="en-US" altLang="ja-JP" sz="2400" dirty="0">
                <a:latin typeface="Times New Roman" panose="02020603050405020304" charset="0"/>
                <a:cs typeface="Times New Roman" panose="02020603050405020304" charset="0"/>
              </a:rPr>
              <a:t>what happened.</a:t>
            </a:r>
            <a:r>
              <a:rPr lang="ja-JP" altLang="en-US" sz="2400" dirty="0">
                <a:latin typeface="Times New Roman" panose="02020603050405020304" charset="0"/>
                <a:cs typeface="Times New Roman" panose="02020603050405020304" charset="0"/>
              </a:rPr>
              <a:t>”</a:t>
            </a:r>
            <a:endParaRPr lang="zh-CN" altLang="en-US" sz="2400" dirty="0">
              <a:latin typeface="Times New Roman" panose="02020603050405020304" charset="0"/>
              <a:cs typeface="Times New Roman" panose="02020603050405020304" charset="0"/>
            </a:endParaRPr>
          </a:p>
        </p:txBody>
      </p:sp>
      <p:sp>
        <p:nvSpPr>
          <p:cNvPr id="7" name="Rectangle 6"/>
          <p:cNvSpPr/>
          <p:nvPr/>
        </p:nvSpPr>
        <p:spPr>
          <a:xfrm>
            <a:off x="5648587" y="3650544"/>
            <a:ext cx="6096000" cy="1938992"/>
          </a:xfrm>
          <a:prstGeom prst="rect">
            <a:avLst/>
          </a:prstGeom>
        </p:spPr>
        <p:txBody>
          <a:bodyPr>
            <a:spAutoFit/>
          </a:bodyPr>
          <a:lstStyle/>
          <a:p>
            <a:pPr marL="533400" indent="-533400">
              <a:buFont typeface="Arial" panose="020B0604020202020204" pitchFamily="34" charset="0"/>
              <a:buChar char="•"/>
            </a:pPr>
            <a:r>
              <a:rPr lang="en-US" altLang="zh-CN" sz="2400" dirty="0">
                <a:latin typeface="Times New Roman" panose="02020603050405020304" charset="0"/>
                <a:cs typeface="Times New Roman" panose="02020603050405020304" charset="0"/>
              </a:rPr>
              <a:t>Gas laws can be deduced from observations like these.</a:t>
            </a:r>
          </a:p>
          <a:p>
            <a:pPr marL="533400" indent="-533400">
              <a:buFont typeface="Arial" panose="020B0604020202020204" pitchFamily="34" charset="0"/>
              <a:buChar char="•"/>
            </a:pPr>
            <a:r>
              <a:rPr lang="en-US" altLang="zh-CN" sz="2400" dirty="0">
                <a:latin typeface="Times New Roman" panose="02020603050405020304" charset="0"/>
                <a:cs typeface="Times New Roman" panose="02020603050405020304" charset="0"/>
              </a:rPr>
              <a:t>Mathematical relationships among the properties of a gas (Pressure, Volume, Temperature and Moles) can be discovered.</a:t>
            </a:r>
            <a:endParaRPr lang="zh-CN" altLang="en-US" sz="2400" dirty="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3616"/>
            <a:ext cx="10515600" cy="387422"/>
          </a:xfrm>
        </p:spPr>
        <p:txBody>
          <a:bodyPr>
            <a:normAutofit fontScale="90000"/>
          </a:bodyPr>
          <a:lstStyle/>
          <a:p>
            <a:pPr algn="ctr"/>
            <a:r>
              <a:rPr lang="en-US" altLang="zh-CN" sz="3200" b="1" dirty="0">
                <a:latin typeface="Arial Black" panose="020B0A04020102020204" pitchFamily="34" charset="0"/>
              </a:rPr>
              <a:t>GAS LAWS</a:t>
            </a:r>
            <a:endParaRPr lang="zh-CN" altLang="en-US" sz="3200" b="1" dirty="0">
              <a:latin typeface="Arial Black" panose="020B0A04020102020204" pitchFamily="34" charset="0"/>
            </a:endParaRPr>
          </a:p>
        </p:txBody>
      </p:sp>
      <p:sp>
        <p:nvSpPr>
          <p:cNvPr id="3" name="Content Placeholder 2"/>
          <p:cNvSpPr>
            <a:spLocks noGrp="1"/>
          </p:cNvSpPr>
          <p:nvPr>
            <p:ph idx="1"/>
          </p:nvPr>
        </p:nvSpPr>
        <p:spPr>
          <a:xfrm>
            <a:off x="60122" y="1342239"/>
            <a:ext cx="7523526" cy="4834724"/>
          </a:xfrm>
        </p:spPr>
        <p:txBody>
          <a:bodyPr>
            <a:normAutofit/>
          </a:bodyPr>
          <a:lstStyle/>
          <a:p>
            <a:pPr marL="533400" indent="-533400"/>
            <a:r>
              <a:rPr lang="en-US" altLang="en-US" sz="2400" i="1" dirty="0">
                <a:latin typeface="Times New Roman" panose="02020603050405020304" charset="0"/>
                <a:cs typeface="Times New Roman" panose="02020603050405020304" charset="0"/>
              </a:rPr>
              <a:t>‘</a:t>
            </a:r>
            <a:r>
              <a:rPr lang="en-US" altLang="en-US" sz="2400" b="1" i="1" dirty="0">
                <a:latin typeface="Times New Roman" panose="02020603050405020304" charset="0"/>
                <a:cs typeface="Times New Roman" panose="02020603050405020304" charset="0"/>
              </a:rPr>
              <a:t>The volume of a fixed quantity of gas at constant temperature is inversely proportional to the pressure’. </a:t>
            </a:r>
          </a:p>
          <a:p>
            <a:pPr marL="533400" indent="-533400"/>
            <a:r>
              <a:rPr lang="en-US" altLang="zh-CN" sz="2400" dirty="0">
                <a:latin typeface="Times New Roman" panose="02020603050405020304" charset="0"/>
                <a:cs typeface="Times New Roman" panose="02020603050405020304" charset="0"/>
              </a:rPr>
              <a:t>Pressure and volume are inversely related (constant </a:t>
            </a:r>
            <a:r>
              <a:rPr lang="en-US" altLang="zh-CN" sz="2400" i="1" dirty="0">
                <a:latin typeface="Times New Roman" panose="02020603050405020304" charset="0"/>
                <a:cs typeface="Times New Roman" panose="02020603050405020304" charset="0"/>
              </a:rPr>
              <a:t>T</a:t>
            </a:r>
            <a:r>
              <a:rPr lang="en-US" altLang="zh-CN" sz="2400" dirty="0">
                <a:latin typeface="Times New Roman" panose="02020603050405020304" charset="0"/>
                <a:cs typeface="Times New Roman" panose="02020603050405020304" charset="0"/>
              </a:rPr>
              <a:t>, temperature, and </a:t>
            </a:r>
            <a:r>
              <a:rPr lang="en-US" altLang="zh-CN" sz="2400" i="1" dirty="0">
                <a:latin typeface="Times New Roman" panose="02020603050405020304" charset="0"/>
                <a:cs typeface="Times New Roman" panose="02020603050405020304" charset="0"/>
              </a:rPr>
              <a:t>n</a:t>
            </a:r>
            <a:r>
              <a:rPr lang="en-US" altLang="zh-CN" sz="2400" dirty="0">
                <a:latin typeface="Times New Roman" panose="02020603050405020304" charset="0"/>
                <a:cs typeface="Times New Roman" panose="02020603050405020304" charset="0"/>
              </a:rPr>
              <a:t>, # of moles of gas).</a:t>
            </a:r>
          </a:p>
          <a:p>
            <a:r>
              <a:rPr lang="en-US" altLang="zh-CN" sz="2400" dirty="0">
                <a:latin typeface="Times New Roman" panose="02020603050405020304" charset="0"/>
                <a:cs typeface="Times New Roman" panose="02020603050405020304" charset="0"/>
              </a:rPr>
              <a:t>The mathematical expression showing an inverse relationship between P </a:t>
            </a:r>
            <a:r>
              <a:rPr lang="en-GB" altLang="zh-CN" sz="2400" dirty="0">
                <a:latin typeface="Times New Roman" panose="02020603050405020304" charset="0"/>
                <a:cs typeface="Times New Roman" panose="02020603050405020304" charset="0"/>
              </a:rPr>
              <a:t>and V is</a:t>
            </a:r>
          </a:p>
          <a:p>
            <a:endParaRPr lang="en-GB" altLang="zh-CN" sz="2400" dirty="0">
              <a:latin typeface="Times New Roman" panose="02020603050405020304" charset="0"/>
              <a:cs typeface="Times New Roman" panose="02020603050405020304" charset="0"/>
            </a:endParaRPr>
          </a:p>
          <a:p>
            <a:endParaRPr lang="en-GB" altLang="zh-CN" sz="2400" dirty="0">
              <a:latin typeface="Times New Roman" panose="02020603050405020304" charset="0"/>
              <a:cs typeface="Times New Roman" panose="02020603050405020304" charset="0"/>
            </a:endParaRPr>
          </a:p>
          <a:p>
            <a:pPr marL="0" indent="0">
              <a:buNone/>
            </a:pPr>
            <a:r>
              <a:rPr lang="en-US" altLang="zh-CN" sz="2400" dirty="0">
                <a:latin typeface="Times New Roman" panose="02020603050405020304" charset="0"/>
                <a:cs typeface="Times New Roman" panose="02020603050405020304" charset="0"/>
              </a:rPr>
              <a:t>where </a:t>
            </a:r>
            <a:r>
              <a:rPr lang="en-US" altLang="zh-CN" sz="2400" i="1" dirty="0">
                <a:solidFill>
                  <a:srgbClr val="FF0000"/>
                </a:solidFill>
                <a:latin typeface="Times New Roman" panose="02020603050405020304" charset="0"/>
                <a:cs typeface="Times New Roman" panose="02020603050405020304" charset="0"/>
              </a:rPr>
              <a:t>k</a:t>
            </a:r>
            <a:r>
              <a:rPr lang="en-US" altLang="zh-CN" sz="2400" dirty="0">
                <a:latin typeface="Times New Roman" panose="02020603050405020304" charset="0"/>
                <a:cs typeface="Times New Roman" panose="02020603050405020304" charset="0"/>
              </a:rPr>
              <a:t> is a constant called the </a:t>
            </a:r>
            <a:r>
              <a:rPr lang="en-US" altLang="zh-CN" sz="2400" i="1" dirty="0">
                <a:solidFill>
                  <a:srgbClr val="FF0000"/>
                </a:solidFill>
                <a:latin typeface="Times New Roman" panose="02020603050405020304" charset="0"/>
                <a:cs typeface="Times New Roman" panose="02020603050405020304" charset="0"/>
              </a:rPr>
              <a:t>proportionality constant</a:t>
            </a:r>
            <a:endParaRPr lang="en-US" altLang="zh-CN" sz="1600" dirty="0">
              <a:solidFill>
                <a:srgbClr val="FF0000"/>
              </a:solidFill>
              <a:latin typeface="Times New Roman" panose="02020603050405020304" charset="0"/>
              <a:cs typeface="Times New Roman" panose="02020603050405020304" charset="0"/>
            </a:endParaRPr>
          </a:p>
          <a:p>
            <a:pPr marL="533400" indent="-533400"/>
            <a:endParaRPr lang="en-US" altLang="zh-CN" sz="2400" dirty="0">
              <a:latin typeface="Times New Roman" panose="02020603050405020304" charset="0"/>
              <a:cs typeface="Times New Roman" panose="02020603050405020304" charset="0"/>
            </a:endParaRPr>
          </a:p>
          <a:p>
            <a:endParaRPr lang="zh-CN" altLang="en-US" dirty="0"/>
          </a:p>
        </p:txBody>
      </p:sp>
      <p:sp>
        <p:nvSpPr>
          <p:cNvPr id="4" name="Rectangle 3"/>
          <p:cNvSpPr>
            <a:spLocks noGrp="1"/>
          </p:cNvSpPr>
          <p:nvPr/>
        </p:nvSpPr>
        <p:spPr>
          <a:xfrm>
            <a:off x="609417" y="681037"/>
            <a:ext cx="11293679" cy="540099"/>
          </a:xfrm>
          <a:prstGeom prst="rect">
            <a:avLst/>
          </a:prstGeom>
          <a:noFill/>
          <a:ln w="9525">
            <a:noFill/>
          </a:ln>
        </p:spPr>
        <p:txBody>
          <a:bodyPr vert="horz" wrap="square" lIns="91440" tIns="45720" rIns="91440" bIns="45720" anchor="ctr" anchorCtr="0"/>
          <a:lstStyle>
            <a:lvl1pPr algn="ctr" rtl="0" fontAlgn="base">
              <a:spcBef>
                <a:spcPct val="0"/>
              </a:spcBef>
              <a:spcAft>
                <a:spcPct val="0"/>
              </a:spcAft>
              <a:defRPr sz="4400" kern="1200">
                <a:solidFill>
                  <a:srgbClr val="C82E32"/>
                </a:solidFill>
                <a:latin typeface="+mj-lt"/>
                <a:ea typeface="+mj-ea"/>
                <a:cs typeface="+mj-cs"/>
              </a:defRPr>
            </a:lvl1pPr>
            <a:lvl2pPr algn="ctr" rtl="0" fontAlgn="base">
              <a:spcBef>
                <a:spcPct val="0"/>
              </a:spcBef>
              <a:spcAft>
                <a:spcPct val="0"/>
              </a:spcAft>
              <a:defRPr sz="4400">
                <a:solidFill>
                  <a:srgbClr val="C82E32"/>
                </a:solidFill>
                <a:latin typeface="Arial" panose="020B0604020202020204" pitchFamily="34" charset="0"/>
              </a:defRPr>
            </a:lvl2pPr>
            <a:lvl3pPr algn="ctr" rtl="0" fontAlgn="base">
              <a:spcBef>
                <a:spcPct val="0"/>
              </a:spcBef>
              <a:spcAft>
                <a:spcPct val="0"/>
              </a:spcAft>
              <a:defRPr sz="4400">
                <a:solidFill>
                  <a:srgbClr val="C82E32"/>
                </a:solidFill>
                <a:latin typeface="Arial" panose="020B0604020202020204" pitchFamily="34" charset="0"/>
              </a:defRPr>
            </a:lvl3pPr>
            <a:lvl4pPr algn="ctr" rtl="0" fontAlgn="base">
              <a:spcBef>
                <a:spcPct val="0"/>
              </a:spcBef>
              <a:spcAft>
                <a:spcPct val="0"/>
              </a:spcAft>
              <a:defRPr sz="4400">
                <a:solidFill>
                  <a:srgbClr val="C82E32"/>
                </a:solidFill>
                <a:latin typeface="Arial" panose="020B0604020202020204" pitchFamily="34" charset="0"/>
              </a:defRPr>
            </a:lvl4pPr>
            <a:lvl5pPr algn="ctr" rtl="0" fontAlgn="base">
              <a:spcBef>
                <a:spcPct val="0"/>
              </a:spcBef>
              <a:spcAft>
                <a:spcPct val="0"/>
              </a:spcAft>
              <a:defRPr sz="4400">
                <a:solidFill>
                  <a:srgbClr val="C82E32"/>
                </a:solidFill>
                <a:latin typeface="Arial" panose="020B0604020202020204" pitchFamily="34" charset="0"/>
              </a:defRPr>
            </a:lvl5pPr>
            <a:lvl6pPr marL="457200" algn="ctr" rtl="0" fontAlgn="base">
              <a:spcBef>
                <a:spcPct val="0"/>
              </a:spcBef>
              <a:spcAft>
                <a:spcPct val="0"/>
              </a:spcAft>
              <a:defRPr sz="4400">
                <a:solidFill>
                  <a:srgbClr val="C82E32"/>
                </a:solidFill>
                <a:latin typeface="Arial" panose="020B0604020202020204" pitchFamily="34" charset="0"/>
              </a:defRPr>
            </a:lvl6pPr>
            <a:lvl7pPr marL="914400" algn="ctr" rtl="0" fontAlgn="base">
              <a:spcBef>
                <a:spcPct val="0"/>
              </a:spcBef>
              <a:spcAft>
                <a:spcPct val="0"/>
              </a:spcAft>
              <a:defRPr sz="4400">
                <a:solidFill>
                  <a:srgbClr val="C82E32"/>
                </a:solidFill>
                <a:latin typeface="Arial" panose="020B0604020202020204" pitchFamily="34" charset="0"/>
              </a:defRPr>
            </a:lvl7pPr>
            <a:lvl8pPr marL="1371600" algn="ctr" rtl="0" fontAlgn="base">
              <a:spcBef>
                <a:spcPct val="0"/>
              </a:spcBef>
              <a:spcAft>
                <a:spcPct val="0"/>
              </a:spcAft>
              <a:defRPr sz="4400">
                <a:solidFill>
                  <a:srgbClr val="C82E32"/>
                </a:solidFill>
                <a:latin typeface="Arial" panose="020B0604020202020204" pitchFamily="34" charset="0"/>
              </a:defRPr>
            </a:lvl8pPr>
            <a:lvl9pPr marL="1828800" algn="ctr" rtl="0" fontAlgn="base">
              <a:spcBef>
                <a:spcPct val="0"/>
              </a:spcBef>
              <a:spcAft>
                <a:spcPct val="0"/>
              </a:spcAft>
              <a:defRPr sz="4400">
                <a:solidFill>
                  <a:srgbClr val="C82E32"/>
                </a:solidFill>
                <a:latin typeface="Arial" panose="020B0604020202020204" pitchFamily="34" charset="0"/>
              </a:defRPr>
            </a:lvl9pPr>
          </a:lstStyle>
          <a:p>
            <a:pPr algn="l"/>
            <a:r>
              <a:rPr lang="en-US" altLang="en-US" sz="2800" b="1" dirty="0">
                <a:solidFill>
                  <a:schemeClr val="tx1"/>
                </a:solidFill>
                <a:latin typeface="Times New Roman" panose="02020603050405020304" charset="0"/>
                <a:cs typeface="Times New Roman" panose="02020603050405020304" charset="0"/>
              </a:rPr>
              <a:t>Boyle’s Law: </a:t>
            </a:r>
            <a:r>
              <a:rPr lang="en-GB" altLang="zh-CN" sz="2400" dirty="0">
                <a:latin typeface="Times New Roman" panose="02020603050405020304" charset="0"/>
                <a:cs typeface="Times New Roman" panose="02020603050405020304" charset="0"/>
              </a:rPr>
              <a:t>Pressure-Volume Relationship</a:t>
            </a:r>
            <a:endParaRPr lang="en-US" altLang="en-US" sz="2800" dirty="0">
              <a:latin typeface="Times New Roman" panose="02020603050405020304" charset="0"/>
              <a:cs typeface="Times New Roman" panose="02020603050405020304" charset="0"/>
            </a:endParaRPr>
          </a:p>
        </p:txBody>
      </p:sp>
      <p:sp>
        <p:nvSpPr>
          <p:cNvPr id="5" name="Rectangle 4"/>
          <p:cNvSpPr>
            <a:spLocks noGrp="1"/>
          </p:cNvSpPr>
          <p:nvPr/>
        </p:nvSpPr>
        <p:spPr>
          <a:xfrm>
            <a:off x="246777" y="4113271"/>
            <a:ext cx="7772400" cy="2063692"/>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Tx/>
              <a:buSzTx/>
              <a:buFontTx/>
              <a:buNone/>
            </a:pPr>
            <a:r>
              <a:rPr lang="en-US" altLang="en-US" sz="2800" dirty="0"/>
              <a:t>	</a:t>
            </a:r>
          </a:p>
        </p:txBody>
      </p:sp>
      <p:sp>
        <p:nvSpPr>
          <p:cNvPr id="13" name="Rectangle 12"/>
          <p:cNvSpPr/>
          <p:nvPr/>
        </p:nvSpPr>
        <p:spPr>
          <a:xfrm>
            <a:off x="609417" y="5161818"/>
            <a:ext cx="6716786" cy="707886"/>
          </a:xfrm>
          <a:prstGeom prst="rect">
            <a:avLst/>
          </a:prstGeom>
          <a:ln>
            <a:solidFill>
              <a:schemeClr val="accent1"/>
            </a:solidFill>
          </a:ln>
        </p:spPr>
        <p:txBody>
          <a:bodyPr wrap="square">
            <a:spAutoFit/>
          </a:bodyPr>
          <a:lstStyle/>
          <a:p>
            <a:r>
              <a:rPr lang="en-US" altLang="zh-CN" sz="2000" dirty="0">
                <a:latin typeface="Times New Roman" panose="02020603050405020304" charset="0"/>
              </a:rPr>
              <a:t>This form of Boyle’s law says that </a:t>
            </a:r>
            <a:r>
              <a:rPr lang="en-US" altLang="zh-CN" sz="2000" b="1" dirty="0">
                <a:latin typeface="Times New Roman" panose="02020603050405020304" charset="0"/>
              </a:rPr>
              <a:t>the product of the pressure and volume </a:t>
            </a:r>
            <a:r>
              <a:rPr lang="en-US" altLang="zh-CN" sz="2000" dirty="0">
                <a:latin typeface="Times New Roman" panose="02020603050405020304" charset="0"/>
              </a:rPr>
              <a:t>of a gas at constant temperature </a:t>
            </a:r>
            <a:r>
              <a:rPr lang="en-US" altLang="zh-CN" sz="2000" b="1" dirty="0">
                <a:latin typeface="Times New Roman" panose="02020603050405020304" charset="0"/>
              </a:rPr>
              <a:t>is a constant</a:t>
            </a:r>
            <a:endParaRPr lang="zh-CN" altLang="en-US" sz="2000" b="1" dirty="0"/>
          </a:p>
        </p:txBody>
      </p:sp>
      <p:pic>
        <p:nvPicPr>
          <p:cNvPr id="14" name="Picture 13"/>
          <p:cNvPicPr>
            <a:picLocks noChangeAspect="1"/>
          </p:cNvPicPr>
          <p:nvPr/>
        </p:nvPicPr>
        <p:blipFill>
          <a:blip r:embed="rId2"/>
          <a:stretch>
            <a:fillRect/>
          </a:stretch>
        </p:blipFill>
        <p:spPr>
          <a:xfrm>
            <a:off x="1347848" y="3610983"/>
            <a:ext cx="5544297" cy="995427"/>
          </a:xfrm>
          <a:prstGeom prst="rect">
            <a:avLst/>
          </a:prstGeom>
        </p:spPr>
      </p:pic>
      <p:pic>
        <p:nvPicPr>
          <p:cNvPr id="15" name="Picture 14"/>
          <p:cNvPicPr>
            <a:picLocks noChangeAspect="1"/>
          </p:cNvPicPr>
          <p:nvPr/>
        </p:nvPicPr>
        <p:blipFill>
          <a:blip r:embed="rId3"/>
          <a:stretch>
            <a:fillRect/>
          </a:stretch>
        </p:blipFill>
        <p:spPr>
          <a:xfrm>
            <a:off x="9048967" y="293616"/>
            <a:ext cx="1476375" cy="1619250"/>
          </a:xfrm>
          <a:prstGeom prst="rect">
            <a:avLst/>
          </a:prstGeom>
        </p:spPr>
      </p:pic>
      <p:pic>
        <p:nvPicPr>
          <p:cNvPr id="1028"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536" y="2258119"/>
            <a:ext cx="4331236" cy="36115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81495"/>
          </a:xfrm>
        </p:spPr>
        <p:txBody>
          <a:bodyPr>
            <a:normAutofit fontScale="90000"/>
          </a:bodyPr>
          <a:lstStyle/>
          <a:p>
            <a:endParaRPr lang="zh-CN" altLang="en-US" dirty="0"/>
          </a:p>
        </p:txBody>
      </p:sp>
      <p:sp>
        <p:nvSpPr>
          <p:cNvPr id="3" name="Content Placeholder 2"/>
          <p:cNvSpPr>
            <a:spLocks noGrp="1"/>
          </p:cNvSpPr>
          <p:nvPr>
            <p:ph idx="1"/>
          </p:nvPr>
        </p:nvSpPr>
        <p:spPr>
          <a:xfrm>
            <a:off x="704675" y="1107348"/>
            <a:ext cx="10649125" cy="5069616"/>
          </a:xfrm>
        </p:spPr>
        <p:txBody>
          <a:bodyPr>
            <a:normAutofit/>
          </a:bodyPr>
          <a:lstStyle/>
          <a:p>
            <a:r>
              <a:rPr lang="en-US" altLang="zh-CN" dirty="0">
                <a:latin typeface="Times New Roman" panose="02020603050405020304" charset="0"/>
                <a:cs typeface="Times New Roman" panose="02020603050405020304" charset="0"/>
              </a:rPr>
              <a:t>For a given sample of gas PV = </a:t>
            </a:r>
            <a:r>
              <a:rPr lang="en-US" altLang="zh-CN" i="1" dirty="0">
                <a:latin typeface="Times New Roman" panose="02020603050405020304" charset="0"/>
                <a:cs typeface="Times New Roman" panose="02020603050405020304" charset="0"/>
              </a:rPr>
              <a:t>k</a:t>
            </a:r>
          </a:p>
          <a:p>
            <a:r>
              <a:rPr lang="en-US" altLang="zh-CN" dirty="0">
                <a:latin typeface="Times New Roman" panose="02020603050405020304" charset="0"/>
                <a:cs typeface="Times New Roman" panose="02020603050405020304" charset="0"/>
              </a:rPr>
              <a:t>If we change that sample of gas from one pressure </a:t>
            </a:r>
            <a:r>
              <a:rPr lang="en-US" altLang="zh-CN" i="1" dirty="0">
                <a:latin typeface="Times New Roman" panose="02020603050405020304" charset="0"/>
                <a:cs typeface="Times New Roman" panose="02020603050405020304" charset="0"/>
              </a:rPr>
              <a:t>(</a:t>
            </a:r>
            <a:r>
              <a:rPr lang="en-US" altLang="zh-CN" b="1" i="1" dirty="0">
                <a:latin typeface="Times New Roman" panose="02020603050405020304" charset="0"/>
                <a:cs typeface="Times New Roman" panose="02020603050405020304" charset="0"/>
              </a:rPr>
              <a:t>P1</a:t>
            </a:r>
            <a:r>
              <a:rPr lang="en-US" altLang="zh-CN" i="1" dirty="0">
                <a:latin typeface="Times New Roman" panose="02020603050405020304" charset="0"/>
                <a:cs typeface="Times New Roman" panose="02020603050405020304" charset="0"/>
              </a:rPr>
              <a:t>) </a:t>
            </a:r>
            <a:r>
              <a:rPr lang="en-US" altLang="zh-CN" dirty="0">
                <a:latin typeface="Times New Roman" panose="02020603050405020304" charset="0"/>
                <a:cs typeface="Times New Roman" panose="02020603050405020304" charset="0"/>
              </a:rPr>
              <a:t>to another </a:t>
            </a:r>
            <a:r>
              <a:rPr lang="en-US" altLang="zh-CN" b="1" i="1" dirty="0">
                <a:latin typeface="Times New Roman" panose="02020603050405020304" charset="0"/>
                <a:cs typeface="Times New Roman" panose="02020603050405020304" charset="0"/>
              </a:rPr>
              <a:t>(P2) </a:t>
            </a:r>
            <a:r>
              <a:rPr lang="en-US" altLang="zh-CN" dirty="0">
                <a:latin typeface="Times New Roman" panose="02020603050405020304" charset="0"/>
                <a:cs typeface="Times New Roman" panose="02020603050405020304" charset="0"/>
              </a:rPr>
              <a:t>at constant temperature, the volume will change from </a:t>
            </a:r>
            <a:r>
              <a:rPr lang="en-US" altLang="zh-CN" b="1" i="1" dirty="0">
                <a:latin typeface="Times New Roman" panose="02020603050405020304" charset="0"/>
                <a:cs typeface="Times New Roman" panose="02020603050405020304" charset="0"/>
              </a:rPr>
              <a:t>V1</a:t>
            </a:r>
            <a:r>
              <a:rPr lang="en-US" altLang="zh-CN" dirty="0">
                <a:latin typeface="Times New Roman" panose="02020603050405020304" charset="0"/>
                <a:cs typeface="Times New Roman" panose="02020603050405020304" charset="0"/>
              </a:rPr>
              <a:t> to </a:t>
            </a:r>
            <a:r>
              <a:rPr lang="en-US" altLang="zh-CN" b="1" i="1" dirty="0">
                <a:latin typeface="Times New Roman" panose="02020603050405020304" charset="0"/>
                <a:cs typeface="Times New Roman" panose="02020603050405020304" charset="0"/>
              </a:rPr>
              <a:t>V2</a:t>
            </a:r>
            <a:r>
              <a:rPr lang="en-US" altLang="zh-CN" dirty="0">
                <a:latin typeface="Times New Roman" panose="02020603050405020304" charset="0"/>
                <a:cs typeface="Times New Roman" panose="02020603050405020304" charset="0"/>
              </a:rPr>
              <a:t>. </a:t>
            </a:r>
          </a:p>
          <a:p>
            <a:r>
              <a:rPr lang="en-US" altLang="zh-CN" dirty="0">
                <a:latin typeface="Times New Roman" panose="02020603050405020304" charset="0"/>
                <a:cs typeface="Times New Roman" panose="02020603050405020304" charset="0"/>
              </a:rPr>
              <a:t>Both products of </a:t>
            </a:r>
            <a:r>
              <a:rPr lang="en-US" altLang="zh-CN" i="1" dirty="0">
                <a:latin typeface="Times New Roman" panose="02020603050405020304" charset="0"/>
                <a:cs typeface="Times New Roman" panose="02020603050405020304" charset="0"/>
              </a:rPr>
              <a:t>P </a:t>
            </a:r>
            <a:r>
              <a:rPr lang="en-US" altLang="zh-CN" dirty="0">
                <a:latin typeface="Times New Roman" panose="02020603050405020304" charset="0"/>
                <a:cs typeface="Times New Roman" panose="02020603050405020304" charset="0"/>
              </a:rPr>
              <a:t>and </a:t>
            </a:r>
            <a:r>
              <a:rPr lang="en-US" altLang="zh-CN" i="1" dirty="0">
                <a:latin typeface="Times New Roman" panose="02020603050405020304" charset="0"/>
                <a:cs typeface="Times New Roman" panose="02020603050405020304" charset="0"/>
              </a:rPr>
              <a:t>V </a:t>
            </a:r>
            <a:r>
              <a:rPr lang="en-US" altLang="zh-CN" dirty="0">
                <a:latin typeface="Times New Roman" panose="02020603050405020304" charset="0"/>
                <a:cs typeface="Times New Roman" panose="02020603050405020304" charset="0"/>
              </a:rPr>
              <a:t>must equal the same </a:t>
            </a:r>
            <a:r>
              <a:rPr lang="en-GB" altLang="zh-CN" dirty="0">
                <a:latin typeface="Times New Roman" panose="02020603050405020304" charset="0"/>
                <a:cs typeface="Times New Roman" panose="02020603050405020304" charset="0"/>
              </a:rPr>
              <a:t>constant, </a:t>
            </a:r>
            <a:r>
              <a:rPr lang="en-GB" altLang="zh-CN" i="1" dirty="0">
                <a:latin typeface="Times New Roman" panose="02020603050405020304" charset="0"/>
                <a:cs typeface="Times New Roman" panose="02020603050405020304" charset="0"/>
              </a:rPr>
              <a:t>k:</a:t>
            </a:r>
          </a:p>
          <a:p>
            <a:endParaRPr lang="en-GB" altLang="zh-CN" i="1" dirty="0">
              <a:latin typeface="Times New Roman" panose="02020603050405020304" charset="0"/>
              <a:cs typeface="Times New Roman" panose="02020603050405020304" charset="0"/>
            </a:endParaRPr>
          </a:p>
          <a:p>
            <a:r>
              <a:rPr lang="en-US" altLang="zh-CN" dirty="0"/>
              <a:t>Because both products are equal to the same constant, they must be equal to </a:t>
            </a:r>
            <a:r>
              <a:rPr lang="en-GB" altLang="zh-CN" dirty="0"/>
              <a:t>each other:</a:t>
            </a:r>
            <a:endParaRPr lang="zh-CN" altLang="en-US" dirty="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3701032" y="3019841"/>
            <a:ext cx="2747578" cy="603440"/>
          </a:xfrm>
          <a:prstGeom prst="rect">
            <a:avLst/>
          </a:prstGeom>
        </p:spPr>
      </p:pic>
      <p:pic>
        <p:nvPicPr>
          <p:cNvPr id="6" name="Picture 5"/>
          <p:cNvPicPr>
            <a:picLocks noChangeAspect="1"/>
          </p:cNvPicPr>
          <p:nvPr/>
        </p:nvPicPr>
        <p:blipFill>
          <a:blip r:embed="rId3"/>
          <a:stretch>
            <a:fillRect/>
          </a:stretch>
        </p:blipFill>
        <p:spPr>
          <a:xfrm>
            <a:off x="4524375" y="4486406"/>
            <a:ext cx="2176780" cy="6728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11953"/>
          </a:xfrm>
        </p:spPr>
        <p:txBody>
          <a:bodyPr>
            <a:noAutofit/>
          </a:bodyPr>
          <a:lstStyle/>
          <a:p>
            <a:r>
              <a:rPr lang="en-US" altLang="en-US" sz="2800" dirty="0">
                <a:latin typeface="Arial Black" panose="020B0A04020102020204" pitchFamily="34" charset="0"/>
              </a:rPr>
              <a:t>Boyle’s Law (</a:t>
            </a:r>
            <a:r>
              <a:rPr lang="en-US" altLang="en-US" sz="2800" dirty="0" err="1">
                <a:latin typeface="Arial Black" panose="020B0A04020102020204" pitchFamily="34" charset="0"/>
              </a:rPr>
              <a:t>Cont</a:t>
            </a:r>
            <a:r>
              <a:rPr lang="en-US" altLang="en-US" sz="2800" dirty="0">
                <a:latin typeface="Arial Black" panose="020B0A04020102020204" pitchFamily="34" charset="0"/>
              </a:rPr>
              <a:t>…)</a:t>
            </a:r>
            <a:endParaRPr lang="zh-CN" altLang="en-US" sz="2800" dirty="0"/>
          </a:p>
        </p:txBody>
      </p:sp>
      <p:sp>
        <p:nvSpPr>
          <p:cNvPr id="3" name="Content Placeholder 2"/>
          <p:cNvSpPr>
            <a:spLocks noGrp="1"/>
          </p:cNvSpPr>
          <p:nvPr>
            <p:ph idx="1"/>
          </p:nvPr>
        </p:nvSpPr>
        <p:spPr>
          <a:xfrm>
            <a:off x="343949" y="1082180"/>
            <a:ext cx="11009851" cy="5094783"/>
          </a:xfrm>
        </p:spPr>
        <p:txBody>
          <a:bodyPr/>
          <a:lstStyle/>
          <a:p>
            <a:r>
              <a:rPr lang="en-US" altLang="en-US" sz="2400" b="1" dirty="0">
                <a:latin typeface="Times New Roman" panose="02020603050405020304" charset="0"/>
                <a:cs typeface="Times New Roman" panose="02020603050405020304" charset="0"/>
              </a:rPr>
              <a:t>As </a:t>
            </a:r>
            <a:r>
              <a:rPr lang="en-US" altLang="en-US" sz="2400" b="1" i="1" dirty="0">
                <a:latin typeface="Times New Roman" panose="02020603050405020304" charset="0"/>
                <a:cs typeface="Times New Roman" panose="02020603050405020304" charset="0"/>
              </a:rPr>
              <a:t>P</a:t>
            </a:r>
            <a:r>
              <a:rPr lang="en-US" altLang="en-US" sz="2400" b="1" dirty="0">
                <a:latin typeface="Times New Roman" panose="02020603050405020304" charset="0"/>
                <a:cs typeface="Times New Roman" panose="02020603050405020304" charset="0"/>
              </a:rPr>
              <a:t> and </a:t>
            </a:r>
            <a:r>
              <a:rPr lang="en-US" altLang="en-US" sz="2400" b="1" i="1" dirty="0">
                <a:latin typeface="Times New Roman" panose="02020603050405020304" charset="0"/>
                <a:cs typeface="Times New Roman" panose="02020603050405020304" charset="0"/>
              </a:rPr>
              <a:t>V</a:t>
            </a:r>
            <a:r>
              <a:rPr lang="en-US" altLang="en-US" sz="2400" b="1" dirty="0">
                <a:latin typeface="Times New Roman" panose="02020603050405020304" charset="0"/>
                <a:cs typeface="Times New Roman" panose="02020603050405020304" charset="0"/>
              </a:rPr>
              <a:t> are inversely proportional</a:t>
            </a:r>
          </a:p>
          <a:p>
            <a:endParaRPr lang="zh-CN" altLang="en-US" dirty="0"/>
          </a:p>
        </p:txBody>
      </p:sp>
      <p:sp>
        <p:nvSpPr>
          <p:cNvPr id="5" name="Rectangle 4"/>
          <p:cNvSpPr>
            <a:spLocks noGrp="1"/>
          </p:cNvSpPr>
          <p:nvPr/>
        </p:nvSpPr>
        <p:spPr>
          <a:xfrm>
            <a:off x="273340" y="1676257"/>
            <a:ext cx="5646490" cy="764939"/>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80000"/>
              </a:lnSpc>
              <a:buClrTx/>
              <a:buSzTx/>
              <a:buFontTx/>
            </a:pPr>
            <a:endParaRPr lang="en-US" altLang="en-US" sz="1800" dirty="0"/>
          </a:p>
          <a:p>
            <a:pPr eaLnBrk="1" hangingPunct="1">
              <a:lnSpc>
                <a:spcPct val="80000"/>
              </a:lnSpc>
              <a:buClrTx/>
              <a:buSzTx/>
              <a:buFontTx/>
              <a:buNone/>
            </a:pPr>
            <a:r>
              <a:rPr lang="en-US" altLang="en-US" sz="2800" dirty="0"/>
              <a:t>	</a:t>
            </a:r>
            <a:r>
              <a:rPr lang="en-US" altLang="en-US" sz="2400" dirty="0"/>
              <a:t>A plot of </a:t>
            </a:r>
            <a:r>
              <a:rPr lang="en-US" altLang="en-US" sz="2400" i="1" dirty="0"/>
              <a:t>V</a:t>
            </a:r>
            <a:r>
              <a:rPr lang="en-US" altLang="en-US" sz="2400" dirty="0"/>
              <a:t> versus </a:t>
            </a:r>
            <a:r>
              <a:rPr lang="en-US" altLang="en-US" sz="2400" i="1" dirty="0"/>
              <a:t>P</a:t>
            </a:r>
            <a:r>
              <a:rPr lang="en-US" altLang="en-US" sz="2400" dirty="0"/>
              <a:t> results in a curve.</a:t>
            </a:r>
          </a:p>
        </p:txBody>
      </p:sp>
      <p:grpSp>
        <p:nvGrpSpPr>
          <p:cNvPr id="6" name="Group 5"/>
          <p:cNvGrpSpPr/>
          <p:nvPr/>
        </p:nvGrpSpPr>
        <p:grpSpPr>
          <a:xfrm>
            <a:off x="838399" y="3051862"/>
            <a:ext cx="3886200" cy="2554289"/>
            <a:chOff x="326" y="1919"/>
            <a:chExt cx="2448" cy="1609"/>
          </a:xfrm>
        </p:grpSpPr>
        <p:sp>
          <p:nvSpPr>
            <p:cNvPr id="9" name="Rectangle 8"/>
            <p:cNvSpPr/>
            <p:nvPr/>
          </p:nvSpPr>
          <p:spPr>
            <a:xfrm>
              <a:off x="326" y="1919"/>
              <a:ext cx="2448" cy="1609"/>
            </a:xfrm>
            <a:prstGeom prst="rect">
              <a:avLst/>
            </a:prstGeom>
            <a:noFill/>
            <a:ln w="9525">
              <a:noFill/>
            </a:ln>
          </p:spPr>
          <p:txBody>
            <a:bodyPr>
              <a:spAutoFit/>
            </a:bodyPr>
            <a:ls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9pPr>
            </a:lstStyle>
            <a:p>
              <a:pPr eaLnBrk="1" hangingPunct="1">
                <a:spcBef>
                  <a:spcPct val="20000"/>
                </a:spcBef>
              </a:pPr>
              <a:r>
                <a:rPr lang="en-US" altLang="en-US" sz="2800" dirty="0">
                  <a:solidFill>
                    <a:srgbClr val="C82E32"/>
                  </a:solidFill>
                  <a:latin typeface="Arial" panose="020B0604020202020204" pitchFamily="34" charset="0"/>
                </a:rPr>
                <a:t>Since	</a:t>
              </a:r>
            </a:p>
            <a:p>
              <a:pPr eaLnBrk="1" hangingPunct="1">
                <a:spcBef>
                  <a:spcPct val="20000"/>
                </a:spcBef>
              </a:pPr>
              <a:r>
                <a:rPr lang="en-US" altLang="en-US" sz="1400" dirty="0">
                  <a:solidFill>
                    <a:srgbClr val="C82E32"/>
                  </a:solidFill>
                  <a:latin typeface="Arial" panose="020B0604020202020204" pitchFamily="34" charset="0"/>
                </a:rPr>
                <a:t>	</a:t>
              </a:r>
              <a:endParaRPr lang="en-US" altLang="en-US" sz="2800" dirty="0">
                <a:solidFill>
                  <a:srgbClr val="C82E32"/>
                </a:solidFill>
                <a:latin typeface="Arial" panose="020B0604020202020204" pitchFamily="34" charset="0"/>
              </a:endParaRPr>
            </a:p>
            <a:p>
              <a:pPr lvl="1" eaLnBrk="1" hangingPunct="1">
                <a:spcBef>
                  <a:spcPct val="20000"/>
                </a:spcBef>
              </a:pPr>
              <a:r>
                <a:rPr lang="en-US" altLang="en-US" sz="2800" i="1" dirty="0">
                  <a:solidFill>
                    <a:srgbClr val="C82E32"/>
                  </a:solidFill>
                  <a:latin typeface="Arial" panose="020B0604020202020204" pitchFamily="34" charset="0"/>
                </a:rPr>
                <a:t>V </a:t>
              </a:r>
              <a:r>
                <a:rPr lang="en-US" altLang="en-US" sz="2800" dirty="0">
                  <a:solidFill>
                    <a:srgbClr val="C82E32"/>
                  </a:solidFill>
                  <a:latin typeface="Arial" panose="020B0604020202020204" pitchFamily="34" charset="0"/>
                </a:rPr>
                <a:t>= </a:t>
              </a:r>
              <a:r>
                <a:rPr lang="en-US" altLang="en-US" sz="2800" i="1" dirty="0">
                  <a:solidFill>
                    <a:srgbClr val="C82E32"/>
                  </a:solidFill>
                  <a:latin typeface="Arial" panose="020B0604020202020204" pitchFamily="34" charset="0"/>
                </a:rPr>
                <a:t>k</a:t>
              </a:r>
              <a:r>
                <a:rPr lang="en-US" altLang="en-US" sz="2800" dirty="0">
                  <a:solidFill>
                    <a:srgbClr val="C82E32"/>
                  </a:solidFill>
                  <a:latin typeface="Arial" panose="020B0604020202020204" pitchFamily="34" charset="0"/>
                </a:rPr>
                <a:t> (1/</a:t>
              </a:r>
              <a:r>
                <a:rPr lang="en-US" altLang="en-US" sz="2800" i="1" dirty="0">
                  <a:solidFill>
                    <a:srgbClr val="C82E32"/>
                  </a:solidFill>
                  <a:latin typeface="Arial" panose="020B0604020202020204" pitchFamily="34" charset="0"/>
                </a:rPr>
                <a:t>P</a:t>
              </a:r>
              <a:r>
                <a:rPr lang="en-US" altLang="en-US" sz="2800" dirty="0">
                  <a:solidFill>
                    <a:srgbClr val="C82E32"/>
                  </a:solidFill>
                  <a:latin typeface="Arial" panose="020B0604020202020204" pitchFamily="34" charset="0"/>
                </a:rPr>
                <a:t>)</a:t>
              </a:r>
            </a:p>
            <a:p>
              <a:pPr lvl="1" eaLnBrk="1" hangingPunct="1">
                <a:spcBef>
                  <a:spcPct val="20000"/>
                </a:spcBef>
              </a:pPr>
              <a:r>
                <a:rPr lang="en-US" altLang="en-US" dirty="0">
                  <a:solidFill>
                    <a:srgbClr val="000080"/>
                  </a:solidFill>
                  <a:latin typeface="Arial" panose="020B0604020202020204" pitchFamily="34" charset="0"/>
                </a:rPr>
                <a:t>This means a plot of </a:t>
              </a:r>
              <a:r>
                <a:rPr lang="en-US" altLang="en-US" i="1" dirty="0">
                  <a:solidFill>
                    <a:srgbClr val="000080"/>
                  </a:solidFill>
                  <a:latin typeface="Arial" panose="020B0604020202020204" pitchFamily="34" charset="0"/>
                </a:rPr>
                <a:t>V</a:t>
              </a:r>
              <a:r>
                <a:rPr lang="en-US" altLang="en-US" dirty="0">
                  <a:solidFill>
                    <a:srgbClr val="000080"/>
                  </a:solidFill>
                  <a:latin typeface="Arial" panose="020B0604020202020204" pitchFamily="34" charset="0"/>
                </a:rPr>
                <a:t> versus 1/</a:t>
              </a:r>
              <a:r>
                <a:rPr lang="en-US" altLang="en-US" i="1" dirty="0">
                  <a:solidFill>
                    <a:srgbClr val="000080"/>
                  </a:solidFill>
                  <a:latin typeface="Arial" panose="020B0604020202020204" pitchFamily="34" charset="0"/>
                </a:rPr>
                <a:t>P</a:t>
              </a:r>
              <a:r>
                <a:rPr lang="en-US" altLang="en-US" dirty="0">
                  <a:solidFill>
                    <a:srgbClr val="000080"/>
                  </a:solidFill>
                  <a:latin typeface="Arial" panose="020B0604020202020204" pitchFamily="34" charset="0"/>
                </a:rPr>
                <a:t> will be a straight line.</a:t>
              </a:r>
            </a:p>
          </p:txBody>
        </p:sp>
        <p:sp>
          <p:nvSpPr>
            <p:cNvPr id="10" name="Rectangle 9"/>
            <p:cNvSpPr/>
            <p:nvPr/>
          </p:nvSpPr>
          <p:spPr>
            <a:xfrm>
              <a:off x="1172" y="1944"/>
              <a:ext cx="877" cy="365"/>
            </a:xfrm>
            <a:prstGeom prst="rect">
              <a:avLst/>
            </a:prstGeom>
            <a:noFill/>
            <a:ln w="9525">
              <a:noFill/>
            </a:ln>
          </p:spPr>
          <p:txBody>
            <a:bodyPr wrap="none">
              <a:spAutoFit/>
            </a:bodyPr>
            <a:ls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9pPr>
            </a:lstStyle>
            <a:p>
              <a:r>
                <a:rPr lang="en-US" altLang="en-US" sz="3200" i="1" dirty="0">
                  <a:solidFill>
                    <a:srgbClr val="000080"/>
                  </a:solidFill>
                  <a:latin typeface="Arial" panose="020B0604020202020204" pitchFamily="34" charset="0"/>
                </a:rPr>
                <a:t>PV</a:t>
              </a:r>
              <a:r>
                <a:rPr lang="en-US" altLang="en-US" sz="3200" dirty="0">
                  <a:solidFill>
                    <a:srgbClr val="000080"/>
                  </a:solidFill>
                  <a:latin typeface="Arial" panose="020B0604020202020204" pitchFamily="34" charset="0"/>
                </a:rPr>
                <a:t> = </a:t>
              </a:r>
              <a:r>
                <a:rPr lang="en-US" altLang="en-US" sz="3200" i="1" dirty="0">
                  <a:solidFill>
                    <a:srgbClr val="000080"/>
                  </a:solidFill>
                  <a:latin typeface="Arial" panose="020B0604020202020204" pitchFamily="34" charset="0"/>
                </a:rPr>
                <a:t>k</a:t>
              </a:r>
              <a:endParaRPr lang="en-US" altLang="en-US" sz="3200" dirty="0">
                <a:solidFill>
                  <a:srgbClr val="000080"/>
                </a:solidFill>
                <a:latin typeface="Arial" panose="020B0604020202020204" pitchFamily="34" charset="0"/>
              </a:endParaRPr>
            </a:p>
          </p:txBody>
        </p:sp>
      </p:grpSp>
      <p:pic>
        <p:nvPicPr>
          <p:cNvPr id="11" name="Picture 10"/>
          <p:cNvPicPr>
            <a:picLocks noChangeAspect="1"/>
          </p:cNvPicPr>
          <p:nvPr/>
        </p:nvPicPr>
        <p:blipFill>
          <a:blip r:embed="rId2"/>
          <a:stretch>
            <a:fillRect/>
          </a:stretch>
        </p:blipFill>
        <p:spPr>
          <a:xfrm>
            <a:off x="6834235" y="469919"/>
            <a:ext cx="3691852" cy="1434362"/>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6803563" y="1904281"/>
            <a:ext cx="3666504" cy="2450386"/>
          </a:xfrm>
          <a:prstGeom prst="rect">
            <a:avLst/>
          </a:prstGeom>
        </p:spPr>
      </p:pic>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803563" y="4354667"/>
            <a:ext cx="3392955" cy="22526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6914"/>
          </a:xfrm>
        </p:spPr>
        <p:txBody>
          <a:bodyPr>
            <a:noAutofit/>
          </a:bodyPr>
          <a:lstStyle/>
          <a:p>
            <a:r>
              <a:rPr lang="en-US" altLang="zh-CN" sz="2800" b="1" i="1" dirty="0">
                <a:latin typeface="Times New Roman" panose="02020603050405020304" charset="0"/>
                <a:cs typeface="Times New Roman" panose="02020603050405020304" charset="0"/>
              </a:rPr>
              <a:t>Schematic illustrations of Boyle’s law</a:t>
            </a:r>
            <a:endParaRPr lang="zh-CN" altLang="en-US" sz="2800" b="1"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endParaRPr lang="en-US" altLang="zh-CN" i="1" dirty="0">
              <a:latin typeface="Times New Roman" panose="02020603050405020304" charset="0"/>
              <a:cs typeface="Times New Roman" panose="02020603050405020304" charset="0"/>
            </a:endParaRPr>
          </a:p>
          <a:p>
            <a:endParaRPr lang="zh-CN" altLang="en-US" dirty="0"/>
          </a:p>
        </p:txBody>
      </p:sp>
      <p:pic>
        <p:nvPicPr>
          <p:cNvPr id="7" name="Picture 6"/>
          <p:cNvPicPr>
            <a:picLocks noChangeAspect="1"/>
          </p:cNvPicPr>
          <p:nvPr/>
        </p:nvPicPr>
        <p:blipFill>
          <a:blip r:embed="rId2"/>
          <a:stretch>
            <a:fillRect/>
          </a:stretch>
        </p:blipFill>
        <p:spPr>
          <a:xfrm>
            <a:off x="828675" y="1538287"/>
            <a:ext cx="10534650" cy="37814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721"/>
          </a:xfrm>
        </p:spPr>
        <p:txBody>
          <a:bodyPr>
            <a:normAutofit/>
          </a:bodyPr>
          <a:lstStyle/>
          <a:p>
            <a:r>
              <a:rPr lang="en-US" altLang="zh-CN" sz="2800" b="1" i="1" dirty="0">
                <a:solidFill>
                  <a:srgbClr val="681166"/>
                </a:solidFill>
                <a:effectLst>
                  <a:outerShdw blurRad="38100" dist="38100" dir="2700000" algn="tl">
                    <a:srgbClr val="000000"/>
                  </a:outerShdw>
                </a:effectLst>
                <a:latin typeface="Arial" panose="020B0604020202020204" pitchFamily="34" charset="0"/>
                <a:ea typeface="MS PGothic" panose="020B0600070205080204" pitchFamily="34" charset="-128"/>
              </a:rPr>
              <a:t>EXERCISE!</a:t>
            </a:r>
            <a:endParaRPr lang="zh-CN" altLang="en-US" sz="2800" dirty="0"/>
          </a:p>
        </p:txBody>
      </p:sp>
      <p:sp>
        <p:nvSpPr>
          <p:cNvPr id="3" name="Content Placeholder 2"/>
          <p:cNvSpPr>
            <a:spLocks noGrp="1"/>
          </p:cNvSpPr>
          <p:nvPr>
            <p:ph idx="1"/>
          </p:nvPr>
        </p:nvSpPr>
        <p:spPr>
          <a:xfrm>
            <a:off x="562062" y="1224793"/>
            <a:ext cx="10791738" cy="4952170"/>
          </a:xfrm>
        </p:spPr>
        <p:txBody>
          <a:bodyPr/>
          <a:lstStyle/>
          <a:p>
            <a:r>
              <a:rPr lang="en-US" altLang="zh-CN" dirty="0">
                <a:latin typeface="Times New Roman" panose="02020603050405020304" charset="0"/>
                <a:cs typeface="Times New Roman" panose="02020603050405020304" charset="0"/>
              </a:rPr>
              <a:t>A 3.50-L sample of gas has a pressure of 0.750 atm. Calculate the volume after its pressure is increased to 1.50 atm at constant temperature.</a:t>
            </a:r>
            <a:endParaRPr lang="zh-CN" altLang="en-US" dirty="0">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713"/>
          </a:xfrm>
        </p:spPr>
        <p:txBody>
          <a:bodyPr>
            <a:noAutofit/>
          </a:bodyPr>
          <a:lstStyle/>
          <a:p>
            <a:r>
              <a:rPr lang="en-US" altLang="en-US" sz="3200" b="1" dirty="0">
                <a:latin typeface="Arial Black" panose="020B0A04020102020204" pitchFamily="34" charset="0"/>
              </a:rPr>
              <a:t>Charles’s Law: </a:t>
            </a:r>
            <a:r>
              <a:rPr lang="en-GB" altLang="zh-CN" sz="2800" b="1" dirty="0">
                <a:solidFill>
                  <a:srgbClr val="FF0000"/>
                </a:solidFill>
                <a:latin typeface="Times New Roman" panose="02020603050405020304" charset="0"/>
                <a:cs typeface="Times New Roman" panose="02020603050405020304" charset="0"/>
              </a:rPr>
              <a:t>Temperature-Volume Relationship</a:t>
            </a:r>
            <a:endParaRPr lang="zh-CN" altLang="en-US" sz="3200" dirty="0">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343949" y="1115736"/>
            <a:ext cx="7617203" cy="5061227"/>
          </a:xfrm>
        </p:spPr>
        <p:txBody>
          <a:bodyPr/>
          <a:lstStyle/>
          <a:p>
            <a:r>
              <a:rPr lang="en-US" altLang="zh-CN" sz="2400" dirty="0">
                <a:latin typeface="Times New Roman" panose="02020603050405020304" charset="0"/>
                <a:cs typeface="Times New Roman" panose="02020603050405020304" charset="0"/>
              </a:rPr>
              <a:t>The earliest investigators of this relationship were French scientists, </a:t>
            </a:r>
            <a:r>
              <a:rPr lang="en-US" altLang="zh-CN" sz="2400" b="1" dirty="0">
                <a:latin typeface="Times New Roman" panose="02020603050405020304" charset="0"/>
                <a:cs typeface="Times New Roman" panose="02020603050405020304" charset="0"/>
              </a:rPr>
              <a:t>Jacques </a:t>
            </a:r>
            <a:r>
              <a:rPr lang="en-GB" altLang="zh-CN" sz="2400" b="1" dirty="0">
                <a:latin typeface="Times New Roman" panose="02020603050405020304" charset="0"/>
                <a:cs typeface="Times New Roman" panose="02020603050405020304" charset="0"/>
              </a:rPr>
              <a:t>Charles </a:t>
            </a:r>
            <a:r>
              <a:rPr lang="en-GB" altLang="zh-CN" sz="2400" dirty="0">
                <a:latin typeface="Times New Roman" panose="02020603050405020304" charset="0"/>
                <a:cs typeface="Times New Roman" panose="02020603050405020304" charset="0"/>
              </a:rPr>
              <a:t>and </a:t>
            </a:r>
            <a:r>
              <a:rPr lang="en-GB" altLang="zh-CN" sz="2400" b="1" dirty="0">
                <a:latin typeface="Times New Roman" panose="02020603050405020304" charset="0"/>
                <a:cs typeface="Times New Roman" panose="02020603050405020304" charset="0"/>
              </a:rPr>
              <a:t>Joseph Gay-Lussac</a:t>
            </a:r>
            <a:r>
              <a:rPr lang="en-GB" altLang="zh-CN" sz="2400" dirty="0">
                <a:latin typeface="Times New Roman" panose="02020603050405020304" charset="0"/>
                <a:cs typeface="Times New Roman" panose="02020603050405020304" charset="0"/>
              </a:rPr>
              <a:t>.</a:t>
            </a:r>
          </a:p>
          <a:p>
            <a:r>
              <a:rPr lang="en-US" altLang="en-US" sz="2400" i="1" dirty="0">
                <a:solidFill>
                  <a:srgbClr val="FF0000"/>
                </a:solidFill>
                <a:latin typeface="Times New Roman" panose="02020603050405020304" charset="0"/>
                <a:cs typeface="Times New Roman" panose="02020603050405020304" charset="0"/>
              </a:rPr>
              <a:t>The volume of a fixed amount of gas at constant pressure is directly proportional to its absolute temperature</a:t>
            </a:r>
            <a:r>
              <a:rPr lang="en-US" altLang="en-US" sz="2400" dirty="0">
                <a:latin typeface="Times New Roman" panose="02020603050405020304" charset="0"/>
                <a:cs typeface="Times New Roman" panose="02020603050405020304" charset="0"/>
              </a:rPr>
              <a:t>.</a:t>
            </a:r>
          </a:p>
        </p:txBody>
      </p:sp>
      <p:sp>
        <p:nvSpPr>
          <p:cNvPr id="9" name="Rectangle 8"/>
          <p:cNvSpPr/>
          <p:nvPr/>
        </p:nvSpPr>
        <p:spPr>
          <a:xfrm>
            <a:off x="428748" y="2620174"/>
            <a:ext cx="1219200" cy="533400"/>
          </a:xfrm>
          <a:prstGeom prst="rect">
            <a:avLst/>
          </a:prstGeom>
          <a:noFill/>
          <a:ln w="9525">
            <a:noFill/>
          </a:ln>
        </p:spPr>
        <p:txBody>
          <a:bodyPr/>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stStyle>
          <a:p>
            <a:pPr marL="0" lvl="0" indent="0">
              <a:spcBef>
                <a:spcPct val="0"/>
              </a:spcBef>
              <a:buNone/>
            </a:pPr>
            <a:r>
              <a:rPr lang="en-US" altLang="en-US" sz="2800" dirty="0"/>
              <a:t>i.e.,</a:t>
            </a:r>
            <a:endParaRPr lang="en-US" altLang="en-US" sz="2800" dirty="0">
              <a:solidFill>
                <a:srgbClr val="000080"/>
              </a:solidFill>
            </a:endParaRPr>
          </a:p>
        </p:txBody>
      </p:sp>
      <p:pic>
        <p:nvPicPr>
          <p:cNvPr id="15" name="Picture 14"/>
          <p:cNvPicPr>
            <a:picLocks noChangeAspect="1"/>
          </p:cNvPicPr>
          <p:nvPr/>
        </p:nvPicPr>
        <p:blipFill>
          <a:blip r:embed="rId2"/>
          <a:stretch>
            <a:fillRect/>
          </a:stretch>
        </p:blipFill>
        <p:spPr>
          <a:xfrm>
            <a:off x="1266320" y="2654439"/>
            <a:ext cx="4007559" cy="798849"/>
          </a:xfrm>
          <a:prstGeom prst="rect">
            <a:avLst/>
          </a:prstGeom>
        </p:spPr>
      </p:pic>
      <p:sp>
        <p:nvSpPr>
          <p:cNvPr id="16" name="Rectangle 15"/>
          <p:cNvSpPr/>
          <p:nvPr/>
        </p:nvSpPr>
        <p:spPr>
          <a:xfrm>
            <a:off x="343949" y="3373405"/>
            <a:ext cx="7164198" cy="830997"/>
          </a:xfrm>
          <a:prstGeom prst="rect">
            <a:avLst/>
          </a:prstGeom>
        </p:spPr>
        <p:txBody>
          <a:bodyPr wrap="square">
            <a:spAutoFit/>
          </a:bodyPr>
          <a:lstStyle/>
          <a:p>
            <a:r>
              <a:rPr lang="en-US" altLang="zh-CN" sz="2400" dirty="0">
                <a:latin typeface="Times-Roman"/>
              </a:rPr>
              <a:t>The equation may also be written in terms of two sets of conditions of a given sample of gas at constant pressure:</a:t>
            </a:r>
            <a:endParaRPr lang="zh-CN" altLang="en-US" sz="2400" dirty="0"/>
          </a:p>
        </p:txBody>
      </p:sp>
      <p:pic>
        <p:nvPicPr>
          <p:cNvPr id="17" name="Picture 16"/>
          <p:cNvPicPr>
            <a:picLocks noChangeAspect="1"/>
          </p:cNvPicPr>
          <p:nvPr/>
        </p:nvPicPr>
        <p:blipFill>
          <a:blip r:embed="rId3"/>
          <a:stretch>
            <a:fillRect/>
          </a:stretch>
        </p:blipFill>
        <p:spPr>
          <a:xfrm>
            <a:off x="1421445" y="4238449"/>
            <a:ext cx="1371216" cy="952233"/>
          </a:xfrm>
          <a:prstGeom prst="rect">
            <a:avLst/>
          </a:prstGeom>
        </p:spPr>
      </p:pic>
      <p:pic>
        <p:nvPicPr>
          <p:cNvPr id="19" name="Picture 18"/>
          <p:cNvPicPr>
            <a:picLocks noChangeAspect="1"/>
          </p:cNvPicPr>
          <p:nvPr/>
        </p:nvPicPr>
        <p:blipFill>
          <a:blip r:embed="rId4"/>
          <a:stretch>
            <a:fillRect/>
          </a:stretch>
        </p:blipFill>
        <p:spPr>
          <a:xfrm>
            <a:off x="8345719" y="1115736"/>
            <a:ext cx="3295650" cy="3371850"/>
          </a:xfrm>
          <a:prstGeom prst="rect">
            <a:avLst/>
          </a:prstGeom>
        </p:spPr>
      </p:pic>
      <p:sp>
        <p:nvSpPr>
          <p:cNvPr id="20" name="Rectangle 19"/>
          <p:cNvSpPr/>
          <p:nvPr/>
        </p:nvSpPr>
        <p:spPr>
          <a:xfrm>
            <a:off x="8767743" y="4714565"/>
            <a:ext cx="3424257" cy="1200329"/>
          </a:xfrm>
          <a:prstGeom prst="rect">
            <a:avLst/>
          </a:prstGeom>
        </p:spPr>
        <p:txBody>
          <a:bodyPr wrap="square">
            <a:spAutoFit/>
          </a:bodyPr>
          <a:lstStyle/>
          <a:p>
            <a:r>
              <a:rPr lang="en-GB" altLang="zh-CN" i="1" dirty="0">
                <a:latin typeface="Times New Roman" panose="02020603050405020304" charset="0"/>
              </a:rPr>
              <a:t>The pressure </a:t>
            </a:r>
            <a:r>
              <a:rPr lang="en-US" altLang="zh-CN" i="1" dirty="0">
                <a:latin typeface="Times New Roman" panose="02020603050405020304" charset="0"/>
              </a:rPr>
              <a:t>exerted on the gas is the sum of </a:t>
            </a:r>
            <a:r>
              <a:rPr lang="en-GB" altLang="zh-CN" i="1" dirty="0">
                <a:latin typeface="Times New Roman" panose="02020603050405020304" charset="0"/>
              </a:rPr>
              <a:t>the atmospheric pressure and </a:t>
            </a:r>
            <a:r>
              <a:rPr lang="en-US" altLang="zh-CN" i="1" dirty="0">
                <a:latin typeface="Times New Roman" panose="02020603050405020304" charset="0"/>
              </a:rPr>
              <a:t>the pressure due to the weight </a:t>
            </a:r>
            <a:r>
              <a:rPr lang="en-GB" altLang="zh-CN" i="1" dirty="0">
                <a:latin typeface="Times New Roman" panose="02020603050405020304" charset="0"/>
              </a:rPr>
              <a:t>of the mercury.</a:t>
            </a:r>
            <a:endParaRPr lang="zh-CN" altLang="en-US" dirty="0"/>
          </a:p>
        </p:txBody>
      </p:sp>
      <p:sp>
        <p:nvSpPr>
          <p:cNvPr id="21" name="Rectangle 20"/>
          <p:cNvSpPr/>
          <p:nvPr/>
        </p:nvSpPr>
        <p:spPr>
          <a:xfrm>
            <a:off x="522913" y="5314729"/>
            <a:ext cx="6096000" cy="707886"/>
          </a:xfrm>
          <a:prstGeom prst="rect">
            <a:avLst/>
          </a:prstGeom>
        </p:spPr>
        <p:txBody>
          <a:bodyPr>
            <a:spAutoFit/>
          </a:bodyPr>
          <a:lstStyle/>
          <a:p>
            <a:r>
              <a:rPr lang="en-US" altLang="zh-CN" sz="2000" dirty="0">
                <a:latin typeface="Times New Roman" panose="02020603050405020304" charset="0"/>
              </a:rPr>
              <a:t>where </a:t>
            </a:r>
            <a:r>
              <a:rPr lang="en-US" altLang="zh-CN" sz="2000" i="1" dirty="0">
                <a:latin typeface="Times New Roman" panose="02020603050405020304" charset="0"/>
              </a:rPr>
              <a:t>V</a:t>
            </a:r>
            <a:r>
              <a:rPr lang="en-US" altLang="zh-CN" sz="900" dirty="0">
                <a:latin typeface="Times New Roman" panose="02020603050405020304" charset="0"/>
              </a:rPr>
              <a:t>1 </a:t>
            </a:r>
            <a:r>
              <a:rPr lang="en-US" altLang="zh-CN" sz="2000" dirty="0">
                <a:latin typeface="Times New Roman" panose="02020603050405020304" charset="0"/>
              </a:rPr>
              <a:t>and </a:t>
            </a:r>
            <a:r>
              <a:rPr lang="en-US" altLang="zh-CN" sz="2000" i="1" dirty="0">
                <a:latin typeface="Times New Roman" panose="02020603050405020304" charset="0"/>
              </a:rPr>
              <a:t>V</a:t>
            </a:r>
            <a:r>
              <a:rPr lang="en-US" altLang="zh-CN" sz="900" dirty="0">
                <a:latin typeface="Times New Roman" panose="02020603050405020304" charset="0"/>
              </a:rPr>
              <a:t>2 </a:t>
            </a:r>
            <a:r>
              <a:rPr lang="en-US" altLang="zh-CN" sz="2000" dirty="0">
                <a:latin typeface="Times New Roman" panose="02020603050405020304" charset="0"/>
              </a:rPr>
              <a:t>are the volumes of the gas at temperatures </a:t>
            </a:r>
            <a:r>
              <a:rPr lang="en-US" altLang="zh-CN" sz="2000" i="1" dirty="0">
                <a:latin typeface="Times New Roman" panose="02020603050405020304" charset="0"/>
              </a:rPr>
              <a:t>T</a:t>
            </a:r>
            <a:r>
              <a:rPr lang="en-US" altLang="zh-CN" sz="900" dirty="0">
                <a:latin typeface="Times New Roman" panose="02020603050405020304" charset="0"/>
              </a:rPr>
              <a:t>1 </a:t>
            </a:r>
            <a:r>
              <a:rPr lang="en-US" altLang="zh-CN" sz="2000" dirty="0">
                <a:latin typeface="Times New Roman" panose="02020603050405020304" charset="0"/>
              </a:rPr>
              <a:t>and </a:t>
            </a:r>
            <a:r>
              <a:rPr lang="en-US" altLang="zh-CN" sz="2000" i="1" dirty="0">
                <a:latin typeface="Times New Roman" panose="02020603050405020304" charset="0"/>
              </a:rPr>
              <a:t>T</a:t>
            </a:r>
            <a:r>
              <a:rPr lang="en-US" altLang="zh-CN" sz="900" dirty="0">
                <a:latin typeface="Times New Roman" panose="02020603050405020304" charset="0"/>
              </a:rPr>
              <a:t>2 </a:t>
            </a:r>
            <a:r>
              <a:rPr lang="en-US" altLang="zh-CN" sz="2000" dirty="0">
                <a:latin typeface="Times New Roman" panose="02020603050405020304" charset="0"/>
              </a:rPr>
              <a:t>(both in </a:t>
            </a:r>
            <a:r>
              <a:rPr lang="en-GB" altLang="zh-CN" sz="2000" dirty="0">
                <a:latin typeface="Times New Roman" panose="02020603050405020304" charset="0"/>
              </a:rPr>
              <a:t>kelvins), respectively</a:t>
            </a:r>
            <a:endParaRPr lang="zh-CN" alt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1829"/>
          </a:xfrm>
        </p:spPr>
        <p:txBody>
          <a:bodyPr>
            <a:normAutofit fontScale="90000"/>
          </a:bodyPr>
          <a:lstStyle/>
          <a:p>
            <a:endParaRPr lang="zh-CN" altLang="en-US" dirty="0"/>
          </a:p>
        </p:txBody>
      </p:sp>
      <p:sp>
        <p:nvSpPr>
          <p:cNvPr id="3" name="Content Placeholder 2"/>
          <p:cNvSpPr>
            <a:spLocks noGrp="1"/>
          </p:cNvSpPr>
          <p:nvPr>
            <p:ph idx="1"/>
          </p:nvPr>
        </p:nvSpPr>
        <p:spPr>
          <a:xfrm>
            <a:off x="318782" y="1182848"/>
            <a:ext cx="11035018" cy="4994115"/>
          </a:xfrm>
        </p:spPr>
        <p:txBody>
          <a:bodyPr/>
          <a:lstStyle/>
          <a:p>
            <a:r>
              <a:rPr lang="en-US" altLang="en-US" sz="2400" dirty="0">
                <a:solidFill>
                  <a:srgbClr val="C82E32"/>
                </a:solidFill>
                <a:latin typeface="Arial" panose="020B0604020202020204" pitchFamily="34" charset="0"/>
              </a:rPr>
              <a:t>A plot of </a:t>
            </a:r>
            <a:r>
              <a:rPr lang="en-US" altLang="en-US" sz="2400" i="1" dirty="0">
                <a:solidFill>
                  <a:srgbClr val="C82E32"/>
                </a:solidFill>
                <a:latin typeface="Arial" panose="020B0604020202020204" pitchFamily="34" charset="0"/>
              </a:rPr>
              <a:t>V</a:t>
            </a:r>
            <a:r>
              <a:rPr lang="en-US" altLang="en-US" sz="2400" dirty="0">
                <a:solidFill>
                  <a:srgbClr val="C82E32"/>
                </a:solidFill>
                <a:latin typeface="Arial" panose="020B0604020202020204" pitchFamily="34" charset="0"/>
              </a:rPr>
              <a:t> versus </a:t>
            </a:r>
            <a:r>
              <a:rPr lang="en-US" altLang="en-US" sz="2400" i="1" dirty="0">
                <a:solidFill>
                  <a:srgbClr val="C82E32"/>
                </a:solidFill>
                <a:latin typeface="Arial" panose="020B0604020202020204" pitchFamily="34" charset="0"/>
              </a:rPr>
              <a:t>T</a:t>
            </a:r>
            <a:r>
              <a:rPr lang="en-US" altLang="en-US" sz="2400" dirty="0">
                <a:solidFill>
                  <a:srgbClr val="C82E32"/>
                </a:solidFill>
                <a:latin typeface="Arial" panose="020B0604020202020204" pitchFamily="34" charset="0"/>
              </a:rPr>
              <a:t> will be a straight line.</a:t>
            </a:r>
            <a:endParaRPr lang="en-US" altLang="en-US" sz="2400" dirty="0">
              <a:solidFill>
                <a:srgbClr val="C82E32"/>
              </a:solidFill>
              <a:latin typeface="Times" panose="02020603050405020304" pitchFamily="18" charset="0"/>
            </a:endParaRPr>
          </a:p>
          <a:p>
            <a:endParaRPr lang="zh-CN" altLang="en-US" dirty="0"/>
          </a:p>
        </p:txBody>
      </p:sp>
      <p:pic>
        <p:nvPicPr>
          <p:cNvPr id="8" name="Picture 7"/>
          <p:cNvPicPr>
            <a:picLocks noChangeAspect="1"/>
          </p:cNvPicPr>
          <p:nvPr/>
        </p:nvPicPr>
        <p:blipFill>
          <a:blip r:embed="rId2"/>
          <a:stretch>
            <a:fillRect/>
          </a:stretch>
        </p:blipFill>
        <p:spPr>
          <a:xfrm>
            <a:off x="1328781" y="1983123"/>
            <a:ext cx="3695700" cy="2019300"/>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289858" y="581039"/>
            <a:ext cx="3695700" cy="3067431"/>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7408838" y="3797387"/>
            <a:ext cx="3241160" cy="26954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sp>
        <p:nvSpPr>
          <p:cNvPr id="4" name="Title 1"/>
          <p:cNvSpPr>
            <a:spLocks noGrp="1"/>
          </p:cNvSpPr>
          <p:nvPr/>
        </p:nvSpPr>
        <p:spPr>
          <a:xfrm>
            <a:off x="1071755" y="137836"/>
            <a:ext cx="3743325" cy="863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latin typeface="Angsana New" panose="02020603050405020304" pitchFamily="18" charset="-34"/>
                <a:cs typeface="Angsana New" panose="02020603050405020304" pitchFamily="18" charset="-34"/>
              </a:rPr>
              <a:t>States of Matter</a:t>
            </a:r>
            <a:endParaRPr lang="zh-CN" altLang="en-US" sz="4000" dirty="0"/>
          </a:p>
        </p:txBody>
      </p:sp>
      <p:pic>
        <p:nvPicPr>
          <p:cNvPr id="5" name="Picture 4"/>
          <p:cNvPicPr>
            <a:picLocks noChangeAspect="1"/>
          </p:cNvPicPr>
          <p:nvPr/>
        </p:nvPicPr>
        <p:blipFill>
          <a:blip r:embed="rId2"/>
          <a:stretch>
            <a:fillRect/>
          </a:stretch>
        </p:blipFill>
        <p:spPr>
          <a:xfrm>
            <a:off x="2952690" y="1515448"/>
            <a:ext cx="3313654" cy="3510896"/>
          </a:xfrm>
          <a:prstGeom prst="rect">
            <a:avLst/>
          </a:prstGeom>
        </p:spPr>
      </p:pic>
      <p:sp>
        <p:nvSpPr>
          <p:cNvPr id="6" name="Rectangle 5"/>
          <p:cNvSpPr/>
          <p:nvPr/>
        </p:nvSpPr>
        <p:spPr>
          <a:xfrm>
            <a:off x="6329555" y="3151122"/>
            <a:ext cx="4505464"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C00000"/>
                </a:solidFill>
                <a:latin typeface="Angsana New" panose="02020603050405020304" pitchFamily="18" charset="-34"/>
                <a:cs typeface="Angsana New" panose="02020603050405020304" pitchFamily="18" charset="-34"/>
              </a:rPr>
              <a:t>S</a:t>
            </a:r>
            <a:r>
              <a:rPr lang="zh-CN" altLang="en-US" sz="2400" b="1" dirty="0">
                <a:solidFill>
                  <a:srgbClr val="C00000"/>
                </a:solidFill>
                <a:latin typeface="Angsana New" panose="02020603050405020304" pitchFamily="18" charset="-34"/>
                <a:cs typeface="Angsana New" panose="02020603050405020304" pitchFamily="18" charset="-34"/>
              </a:rPr>
              <a:t>olid</a:t>
            </a:r>
          </a:p>
          <a:p>
            <a:pPr marL="285750" indent="-28575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Particles only vibrate about fixed positions.</a:t>
            </a:r>
          </a:p>
          <a:p>
            <a:pPr marL="285750" indent="-28575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Regular structure.</a:t>
            </a:r>
          </a:p>
        </p:txBody>
      </p:sp>
      <p:sp>
        <p:nvSpPr>
          <p:cNvPr id="7" name="Rectangle 6"/>
          <p:cNvSpPr/>
          <p:nvPr/>
        </p:nvSpPr>
        <p:spPr>
          <a:xfrm>
            <a:off x="3648976" y="4948292"/>
            <a:ext cx="6399984"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70C0"/>
                </a:solidFill>
                <a:latin typeface="Angsana New" panose="02020603050405020304" pitchFamily="18" charset="-34"/>
                <a:cs typeface="Angsana New" panose="02020603050405020304" pitchFamily="18" charset="-34"/>
              </a:rPr>
              <a:t>L</a:t>
            </a:r>
            <a:r>
              <a:rPr lang="zh-CN" altLang="en-US" sz="2400" b="1" dirty="0">
                <a:solidFill>
                  <a:srgbClr val="0070C0"/>
                </a:solidFill>
                <a:latin typeface="Angsana New" panose="02020603050405020304" pitchFamily="18" charset="-34"/>
                <a:cs typeface="Angsana New" panose="02020603050405020304" pitchFamily="18" charset="-34"/>
              </a:rPr>
              <a:t>iquid</a:t>
            </a:r>
          </a:p>
          <a:p>
            <a:pPr marL="342900" indent="-34290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Particles have some freedom and can move around each other. </a:t>
            </a:r>
            <a:endParaRPr lang="en-US" altLang="zh-CN" sz="2400" dirty="0">
              <a:latin typeface="Angsana New" panose="02020603050405020304" pitchFamily="18" charset="-34"/>
              <a:cs typeface="Angsana New" panose="02020603050405020304" pitchFamily="18" charset="-34"/>
            </a:endParaRPr>
          </a:p>
          <a:p>
            <a:pPr marL="342900" indent="-34290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Collide often.</a:t>
            </a:r>
          </a:p>
        </p:txBody>
      </p:sp>
      <p:sp>
        <p:nvSpPr>
          <p:cNvPr id="8" name="Rectangle 7"/>
          <p:cNvSpPr/>
          <p:nvPr/>
        </p:nvSpPr>
        <p:spPr>
          <a:xfrm>
            <a:off x="5013330" y="1076744"/>
            <a:ext cx="5533790"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00B050"/>
                </a:solidFill>
                <a:latin typeface="Angsana New" panose="02020603050405020304" pitchFamily="18" charset="-34"/>
                <a:cs typeface="Angsana New" panose="02020603050405020304" pitchFamily="18" charset="-34"/>
              </a:rPr>
              <a:t>G</a:t>
            </a:r>
            <a:r>
              <a:rPr lang="zh-CN" altLang="en-US" sz="2400" b="1" dirty="0">
                <a:solidFill>
                  <a:srgbClr val="00B050"/>
                </a:solidFill>
                <a:latin typeface="Angsana New" panose="02020603050405020304" pitchFamily="18" charset="-34"/>
                <a:cs typeface="Angsana New" panose="02020603050405020304" pitchFamily="18" charset="-34"/>
              </a:rPr>
              <a:t>as </a:t>
            </a:r>
            <a:r>
              <a:rPr lang="en-US" altLang="zh-CN" sz="2400" b="1" dirty="0">
                <a:solidFill>
                  <a:srgbClr val="00B050"/>
                </a:solidFill>
                <a:latin typeface="Angsana New" panose="02020603050405020304" pitchFamily="18" charset="-34"/>
                <a:cs typeface="Angsana New" panose="02020603050405020304" pitchFamily="18" charset="-34"/>
              </a:rPr>
              <a:t>(</a:t>
            </a:r>
            <a:r>
              <a:rPr lang="en-US" altLang="zh-CN" sz="2400" b="1" dirty="0" err="1">
                <a:solidFill>
                  <a:srgbClr val="00B050"/>
                </a:solidFill>
                <a:latin typeface="Angsana New" panose="02020603050405020304" pitchFamily="18" charset="-34"/>
                <a:cs typeface="Angsana New" panose="02020603050405020304" pitchFamily="18" charset="-34"/>
              </a:rPr>
              <a:t>vapours</a:t>
            </a:r>
            <a:r>
              <a:rPr lang="en-US" altLang="zh-CN" sz="2400" b="1" dirty="0">
                <a:solidFill>
                  <a:srgbClr val="00B050"/>
                </a:solidFill>
                <a:latin typeface="Angsana New" panose="02020603050405020304" pitchFamily="18" charset="-34"/>
                <a:cs typeface="Angsana New" panose="02020603050405020304" pitchFamily="18" charset="-34"/>
              </a:rPr>
              <a:t>)</a:t>
            </a:r>
            <a:endParaRPr lang="zh-CN" altLang="en-US" sz="2400" b="1" dirty="0">
              <a:solidFill>
                <a:srgbClr val="00B050"/>
              </a:solidFill>
              <a:latin typeface="Angsana New" panose="02020603050405020304" pitchFamily="18" charset="-34"/>
              <a:cs typeface="Angsana New" panose="02020603050405020304" pitchFamily="18" charset="-34"/>
            </a:endParaRPr>
          </a:p>
          <a:p>
            <a:pPr marL="285750" indent="-28575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Particles move freely and at random in all the space available. </a:t>
            </a:r>
            <a:endParaRPr lang="en-US" altLang="zh-CN" sz="2400" dirty="0">
              <a:latin typeface="Angsana New" panose="02020603050405020304" pitchFamily="18" charset="-34"/>
              <a:cs typeface="Angsana New" panose="02020603050405020304" pitchFamily="18" charset="-34"/>
            </a:endParaRPr>
          </a:p>
          <a:p>
            <a:pPr marL="285750" indent="-285750">
              <a:buFont typeface="Arial" panose="020B0604020202020204" pitchFamily="34" charset="0"/>
              <a:buChar char="•"/>
            </a:pPr>
            <a:r>
              <a:rPr lang="zh-CN" altLang="en-US" sz="2400" dirty="0">
                <a:latin typeface="Angsana New" panose="02020603050405020304" pitchFamily="18" charset="-34"/>
                <a:cs typeface="Angsana New" panose="02020603050405020304" pitchFamily="18" charset="-34"/>
              </a:rPr>
              <a:t>Collide less often than in liquid.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pic>
        <p:nvPicPr>
          <p:cNvPr id="4" name="Picture 3"/>
          <p:cNvPicPr>
            <a:picLocks noChangeAspect="1"/>
          </p:cNvPicPr>
          <p:nvPr/>
        </p:nvPicPr>
        <p:blipFill>
          <a:blip r:embed="rId2"/>
          <a:stretch>
            <a:fillRect/>
          </a:stretch>
        </p:blipFill>
        <p:spPr>
          <a:xfrm>
            <a:off x="1602297" y="365125"/>
            <a:ext cx="9306053" cy="630140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1554"/>
          </a:xfrm>
        </p:spPr>
        <p:txBody>
          <a:bodyPr>
            <a:normAutofit/>
          </a:bodyPr>
          <a:lstStyle/>
          <a:p>
            <a:r>
              <a:rPr lang="en-GB" altLang="zh-CN" sz="3200" b="1" dirty="0">
                <a:latin typeface="Times New Roman" panose="02020603050405020304" charset="0"/>
                <a:cs typeface="Times New Roman" panose="02020603050405020304" charset="0"/>
              </a:rPr>
              <a:t>Combined Gas Law</a:t>
            </a:r>
            <a:endParaRPr lang="zh-CN" altLang="en-US" sz="3200"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02672" y="1199626"/>
            <a:ext cx="10951128" cy="4977337"/>
          </a:xfrm>
        </p:spPr>
        <p:txBody>
          <a:bodyPr/>
          <a:lstStyle/>
          <a:p>
            <a:r>
              <a:rPr lang="en-US" altLang="zh-CN" dirty="0"/>
              <a:t>Boyle’s and Charles’ laws may be merged into one law, called the </a:t>
            </a:r>
            <a:r>
              <a:rPr lang="en-US" altLang="zh-CN" b="1" dirty="0"/>
              <a:t>combined gas law, </a:t>
            </a:r>
            <a:r>
              <a:rPr lang="en-US" altLang="zh-CN" dirty="0"/>
              <a:t>expressed in equation form as follows:</a:t>
            </a:r>
            <a:endParaRPr lang="zh-CN" altLang="en-US" dirty="0"/>
          </a:p>
        </p:txBody>
      </p:sp>
      <p:pic>
        <p:nvPicPr>
          <p:cNvPr id="4" name="Picture 3"/>
          <p:cNvPicPr>
            <a:picLocks noChangeAspect="1"/>
          </p:cNvPicPr>
          <p:nvPr/>
        </p:nvPicPr>
        <p:blipFill>
          <a:blip r:embed="rId2"/>
          <a:stretch>
            <a:fillRect/>
          </a:stretch>
        </p:blipFill>
        <p:spPr>
          <a:xfrm>
            <a:off x="2849023" y="2333799"/>
            <a:ext cx="4345573" cy="963073"/>
          </a:xfrm>
          <a:prstGeom prst="rect">
            <a:avLst/>
          </a:prstGeom>
        </p:spPr>
      </p:pic>
      <p:sp>
        <p:nvSpPr>
          <p:cNvPr id="5" name="Rectangle 4"/>
          <p:cNvSpPr/>
          <p:nvPr/>
        </p:nvSpPr>
        <p:spPr>
          <a:xfrm>
            <a:off x="1428925" y="3561129"/>
            <a:ext cx="4345573" cy="369332"/>
          </a:xfrm>
          <a:prstGeom prst="rect">
            <a:avLst/>
          </a:prstGeom>
        </p:spPr>
        <p:txBody>
          <a:bodyPr wrap="square">
            <a:spAutoFit/>
          </a:bodyPr>
          <a:lstStyle/>
          <a:p>
            <a:r>
              <a:rPr lang="en-GB" altLang="zh-CN" dirty="0">
                <a:latin typeface="Times-Roman"/>
              </a:rPr>
              <a:t>Neither </a:t>
            </a:r>
            <a:r>
              <a:rPr lang="en-US" altLang="zh-CN" dirty="0">
                <a:latin typeface="Times-Roman"/>
              </a:rPr>
              <a:t>temperature nor pressure is constant</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4776"/>
          </a:xfrm>
        </p:spPr>
        <p:txBody>
          <a:bodyPr>
            <a:normAutofit fontScale="90000"/>
          </a:bodyPr>
          <a:lstStyle/>
          <a:p>
            <a:r>
              <a:rPr lang="en-US" altLang="zh-CN" dirty="0"/>
              <a:t>Exercise</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283" y="1149292"/>
                <a:ext cx="10959517" cy="5027671"/>
              </a:xfrm>
            </p:spPr>
            <p:txBody>
              <a:bodyPr/>
              <a:lstStyle/>
              <a:p>
                <a:r>
                  <a:rPr lang="en-US" altLang="zh-CN" dirty="0">
                    <a:latin typeface="Times New Roman" panose="02020603050405020304" charset="0"/>
                    <a:cs typeface="Times New Roman" panose="02020603050405020304" charset="0"/>
                  </a:rPr>
                  <a:t>Calculate the volume of a sample of gas originally occupying 908 mL at 717 torr and 20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latin typeface="Times New Roman" panose="02020603050405020304" charset="0"/>
                    <a:cs typeface="Times New Roman" panose="02020603050405020304" charset="0"/>
                  </a:rPr>
                  <a:t>C after its temperature and pressure are changed to and 1.07 atm.</a:t>
                </a:r>
                <a:endParaRPr lang="zh-CN" altLang="en-US" dirty="0">
                  <a:latin typeface="Times New Roman" panose="02020603050405020304" charset="0"/>
                  <a:cs typeface="Times New Roman" panose="02020603050405020304" charset="0"/>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394283" y="1149292"/>
                <a:ext cx="10959517" cy="5027671"/>
              </a:xfrm>
              <a:blipFill rotWithShape="1">
                <a:blip r:embed="rId2"/>
                <a:stretch>
                  <a:fillRect l="-5" t="-11" b="6"/>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9943"/>
          </a:xfrm>
        </p:spPr>
        <p:txBody>
          <a:bodyPr>
            <a:normAutofit fontScale="90000"/>
          </a:bodyPr>
          <a:lstStyle/>
          <a:p>
            <a:r>
              <a:rPr lang="en-US" altLang="zh-CN" dirty="0"/>
              <a:t>Practice Exercise</a:t>
            </a:r>
            <a:endParaRPr lang="zh-CN" altLang="en-US" dirty="0"/>
          </a:p>
        </p:txBody>
      </p:sp>
      <p:sp>
        <p:nvSpPr>
          <p:cNvPr id="3" name="Content Placeholder 2"/>
          <p:cNvSpPr>
            <a:spLocks noGrp="1"/>
          </p:cNvSpPr>
          <p:nvPr>
            <p:ph idx="1"/>
          </p:nvPr>
        </p:nvSpPr>
        <p:spPr>
          <a:xfrm>
            <a:off x="427839" y="1115736"/>
            <a:ext cx="10925961" cy="5061227"/>
          </a:xfrm>
        </p:spPr>
        <p:txBody>
          <a:bodyPr/>
          <a:lstStyle/>
          <a:p>
            <a:r>
              <a:rPr lang="en-US" altLang="zh-CN" dirty="0">
                <a:latin typeface="Times New Roman" panose="02020603050405020304" charset="0"/>
                <a:cs typeface="Times New Roman" panose="02020603050405020304" charset="0"/>
              </a:rPr>
              <a:t>Calculate the original volume of a sample of gas that is at 717 torr and before its volume, temperature, and pressure are changed to 908 mL, 72°C, and 1.07 atm.</a:t>
            </a:r>
            <a:endParaRPr lang="zh-CN" altLang="en-US" dirty="0">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642" y="18255"/>
            <a:ext cx="10515600" cy="1325563"/>
          </a:xfrm>
        </p:spPr>
        <p:txBody>
          <a:bodyPr/>
          <a:lstStyle/>
          <a:p>
            <a:r>
              <a:rPr lang="en-US" altLang="en-US" sz="3600" b="1" dirty="0">
                <a:latin typeface="Times" panose="02020603050405020304" pitchFamily="18" charset="0"/>
                <a:cs typeface="Times" panose="02020603050405020304" pitchFamily="18" charset="0"/>
              </a:rPr>
              <a:t>Avogadro’s Law</a:t>
            </a:r>
            <a:br>
              <a:rPr lang="en-US" altLang="en-US" b="1" dirty="0">
                <a:latin typeface="Times" panose="02020603050405020304" pitchFamily="18" charset="0"/>
                <a:cs typeface="Times" panose="02020603050405020304" pitchFamily="18" charset="0"/>
              </a:rPr>
            </a:br>
            <a:r>
              <a:rPr lang="en-GB" altLang="zh-CN" sz="2800" b="1" dirty="0">
                <a:solidFill>
                  <a:srgbClr val="FF0000"/>
                </a:solidFill>
                <a:latin typeface="Times New Roman" panose="02020603050405020304" charset="0"/>
                <a:cs typeface="Times New Roman" panose="02020603050405020304" charset="0"/>
              </a:rPr>
              <a:t>Volume-Amount Relationship</a:t>
            </a:r>
            <a:endParaRPr lang="zh-CN" altLang="en-US" dirty="0">
              <a:solidFill>
                <a:srgbClr val="FF0000"/>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19450" y="1459684"/>
            <a:ext cx="10934350" cy="4717279"/>
          </a:xfrm>
        </p:spPr>
        <p:txBody>
          <a:bodyPr/>
          <a:lstStyle/>
          <a:p>
            <a:r>
              <a:rPr lang="en-US" altLang="en-US" sz="2400" i="1" dirty="0">
                <a:latin typeface="Times New Roman" panose="02020603050405020304" charset="0"/>
                <a:cs typeface="Times New Roman" panose="02020603050405020304" charset="0"/>
              </a:rPr>
              <a:t>The volume of a gas at constant temperature and pressure is directly proportional to the number of moles of the gas.</a:t>
            </a:r>
          </a:p>
          <a:p>
            <a:endParaRPr lang="en-US" altLang="zh-CN" dirty="0"/>
          </a:p>
          <a:p>
            <a:endParaRPr lang="zh-CN" altLang="en-US" dirty="0"/>
          </a:p>
        </p:txBody>
      </p:sp>
      <p:sp>
        <p:nvSpPr>
          <p:cNvPr id="8" name="Rectangle 12"/>
          <p:cNvSpPr>
            <a:spLocks noChangeArrowheads="1"/>
          </p:cNvSpPr>
          <p:nvPr/>
        </p:nvSpPr>
        <p:spPr bwMode="auto">
          <a:xfrm>
            <a:off x="3876414" y="3167390"/>
            <a:ext cx="12121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2800" i="1" dirty="0">
                <a:solidFill>
                  <a:srgbClr val="000080"/>
                </a:solidFill>
                <a:latin typeface="Arial" panose="020B0604020202020204" pitchFamily="34" charset="0"/>
              </a:rPr>
              <a:t>V</a:t>
            </a:r>
            <a:r>
              <a:rPr lang="en-US" altLang="en-US" sz="2800" dirty="0">
                <a:solidFill>
                  <a:srgbClr val="000080"/>
                </a:solidFill>
                <a:latin typeface="Arial" panose="020B0604020202020204" pitchFamily="34" charset="0"/>
              </a:rPr>
              <a:t> = </a:t>
            </a:r>
            <a:r>
              <a:rPr lang="en-US" altLang="en-US" sz="2800" i="1" dirty="0" err="1">
                <a:solidFill>
                  <a:srgbClr val="000080"/>
                </a:solidFill>
                <a:latin typeface="Arial" panose="020B0604020202020204" pitchFamily="34" charset="0"/>
              </a:rPr>
              <a:t>kn</a:t>
            </a:r>
            <a:endParaRPr lang="en-US" altLang="en-US" sz="2800" i="1" dirty="0">
              <a:solidFill>
                <a:srgbClr val="000080"/>
              </a:solidFill>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3758968" y="2472758"/>
            <a:ext cx="1259157" cy="533290"/>
          </a:xfrm>
          <a:prstGeom prst="rect">
            <a:avLst/>
          </a:prstGeom>
        </p:spPr>
      </p:pic>
      <p:pic>
        <p:nvPicPr>
          <p:cNvPr id="11" name="Picture 10"/>
          <p:cNvPicPr>
            <a:picLocks noChangeAspect="1"/>
          </p:cNvPicPr>
          <p:nvPr/>
        </p:nvPicPr>
        <p:blipFill>
          <a:blip r:embed="rId4"/>
          <a:stretch>
            <a:fillRect/>
          </a:stretch>
        </p:blipFill>
        <p:spPr>
          <a:xfrm>
            <a:off x="7494167" y="2515381"/>
            <a:ext cx="3344410" cy="722393"/>
          </a:xfrm>
          <a:prstGeom prst="rect">
            <a:avLst/>
          </a:prstGeom>
        </p:spPr>
      </p:pic>
      <p:sp>
        <p:nvSpPr>
          <p:cNvPr id="12" name="Rectangle 11"/>
          <p:cNvSpPr/>
          <p:nvPr/>
        </p:nvSpPr>
        <p:spPr>
          <a:xfrm>
            <a:off x="6982437" y="2103426"/>
            <a:ext cx="4720205" cy="369332"/>
          </a:xfrm>
          <a:prstGeom prst="rect">
            <a:avLst/>
          </a:prstGeom>
        </p:spPr>
        <p:txBody>
          <a:bodyPr wrap="square">
            <a:spAutoFit/>
          </a:bodyPr>
          <a:lstStyle/>
          <a:p>
            <a:r>
              <a:rPr lang="en-US" altLang="zh-CN" dirty="0">
                <a:latin typeface="Times New Roman" panose="02020603050405020304" charset="0"/>
              </a:rPr>
              <a:t>Synthesis of ammonia from molecular </a:t>
            </a:r>
            <a:r>
              <a:rPr lang="en-GB" altLang="zh-CN" dirty="0">
                <a:latin typeface="Times New Roman" panose="02020603050405020304" charset="0"/>
              </a:rPr>
              <a:t>H</a:t>
            </a:r>
            <a:r>
              <a:rPr lang="en-GB" altLang="zh-CN" baseline="-25000" dirty="0">
                <a:latin typeface="Times New Roman" panose="02020603050405020304" charset="0"/>
              </a:rPr>
              <a:t>2</a:t>
            </a:r>
            <a:r>
              <a:rPr lang="en-GB" altLang="zh-CN" dirty="0">
                <a:latin typeface="Times New Roman" panose="02020603050405020304" charset="0"/>
              </a:rPr>
              <a:t> and N</a:t>
            </a:r>
            <a:r>
              <a:rPr lang="en-GB" altLang="zh-CN" baseline="-25000" dirty="0">
                <a:latin typeface="Times New Roman" panose="02020603050405020304" charset="0"/>
              </a:rPr>
              <a:t>2</a:t>
            </a:r>
            <a:r>
              <a:rPr lang="en-GB" altLang="zh-CN" dirty="0">
                <a:latin typeface="Times New Roman" panose="02020603050405020304" charset="0"/>
              </a:rPr>
              <a:t>:</a:t>
            </a:r>
            <a:endParaRPr lang="zh-CN" altLang="en-US" dirty="0"/>
          </a:p>
        </p:txBody>
      </p:sp>
      <p:sp>
        <p:nvSpPr>
          <p:cNvPr id="13" name="Rectangle 12"/>
          <p:cNvSpPr/>
          <p:nvPr/>
        </p:nvSpPr>
        <p:spPr>
          <a:xfrm>
            <a:off x="6739156" y="3280397"/>
            <a:ext cx="5452844" cy="1015663"/>
          </a:xfrm>
          <a:prstGeom prst="rect">
            <a:avLst/>
          </a:prstGeom>
        </p:spPr>
        <p:txBody>
          <a:bodyPr wrap="square">
            <a:spAutoFit/>
          </a:bodyPr>
          <a:lstStyle/>
          <a:p>
            <a:r>
              <a:rPr lang="en-US" altLang="zh-CN" sz="2000" dirty="0">
                <a:latin typeface="Times New Roman" panose="02020603050405020304" charset="0"/>
              </a:rPr>
              <a:t>Because, at the same temperature and pressure, volumes of gases are directly proportional to the number of moles of the gases present, we can write</a:t>
            </a:r>
            <a:endParaRPr lang="zh-CN" altLang="en-US" sz="2000" dirty="0"/>
          </a:p>
        </p:txBody>
      </p:sp>
      <p:pic>
        <p:nvPicPr>
          <p:cNvPr id="14" name="Picture 13"/>
          <p:cNvPicPr>
            <a:picLocks noChangeAspect="1"/>
          </p:cNvPicPr>
          <p:nvPr/>
        </p:nvPicPr>
        <p:blipFill>
          <a:blip r:embed="rId5"/>
          <a:stretch>
            <a:fillRect/>
          </a:stretch>
        </p:blipFill>
        <p:spPr>
          <a:xfrm>
            <a:off x="7656614" y="4411926"/>
            <a:ext cx="3371850" cy="619125"/>
          </a:xfrm>
          <a:prstGeom prst="rect">
            <a:avLst/>
          </a:prstGeom>
        </p:spPr>
      </p:pic>
      <p:graphicFrame>
        <p:nvGraphicFramePr>
          <p:cNvPr id="55302" name="Object 27"/>
          <p:cNvGraphicFramePr>
            <a:graphicFrameLocks noChangeAspect="1"/>
          </p:cNvGraphicFramePr>
          <p:nvPr/>
        </p:nvGraphicFramePr>
        <p:xfrm>
          <a:off x="3759200" y="4135120"/>
          <a:ext cx="1152525" cy="803275"/>
        </p:xfrm>
        <a:graphic>
          <a:graphicData uri="http://schemas.openxmlformats.org/presentationml/2006/ole">
            <mc:AlternateContent xmlns:mc="http://schemas.openxmlformats.org/markup-compatibility/2006">
              <mc:Choice xmlns:v="urn:schemas-microsoft-com:vml" Requires="v">
                <p:oleObj spid="_x0000_s3228" r:id="rId6" imgW="1155700" imgH="800100" progId="Equation.BREE5">
                  <p:embed/>
                </p:oleObj>
              </mc:Choice>
              <mc:Fallback>
                <p:oleObj r:id="rId6" imgW="1155700" imgH="800100" progId="Equation.BREE5">
                  <p:embed/>
                  <p:pic>
                    <p:nvPicPr>
                      <p:cNvPr id="0" name="图片 3078"/>
                      <p:cNvPicPr/>
                      <p:nvPr/>
                    </p:nvPicPr>
                    <p:blipFill>
                      <a:blip r:embed="rId7"/>
                      <a:stretch>
                        <a:fillRect/>
                      </a:stretch>
                    </p:blipFill>
                    <p:spPr>
                      <a:xfrm>
                        <a:off x="3759200" y="4135120"/>
                        <a:ext cx="1152525" cy="803275"/>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4501"/>
          </a:xfrm>
        </p:spPr>
        <p:txBody>
          <a:bodyPr>
            <a:normAutofit/>
          </a:bodyPr>
          <a:lstStyle/>
          <a:p>
            <a:r>
              <a:rPr lang="en-US" altLang="zh-CN" sz="2800" b="1" i="1" dirty="0">
                <a:latin typeface="Times New Roman" panose="02020603050405020304" charset="0"/>
                <a:cs typeface="Times New Roman" panose="02020603050405020304" charset="0"/>
              </a:rPr>
              <a:t>Schematic illustrations of Avogadro’s law</a:t>
            </a:r>
            <a:endParaRPr lang="zh-CN" altLang="en-US" sz="2800" dirty="0"/>
          </a:p>
        </p:txBody>
      </p:sp>
      <p:sp>
        <p:nvSpPr>
          <p:cNvPr id="3" name="Content Placeholder 2"/>
          <p:cNvSpPr>
            <a:spLocks noGrp="1"/>
          </p:cNvSpPr>
          <p:nvPr>
            <p:ph idx="1"/>
          </p:nvPr>
        </p:nvSpPr>
        <p:spPr/>
        <p:txBody>
          <a:bodyPr/>
          <a:lstStyle/>
          <a:p>
            <a:endParaRPr lang="zh-CN" altLang="en-US"/>
          </a:p>
        </p:txBody>
      </p:sp>
      <p:pic>
        <p:nvPicPr>
          <p:cNvPr id="4" name="Picture 3"/>
          <p:cNvPicPr>
            <a:picLocks noChangeAspect="1"/>
          </p:cNvPicPr>
          <p:nvPr/>
        </p:nvPicPr>
        <p:blipFill>
          <a:blip r:embed="rId2"/>
          <a:stretch>
            <a:fillRect/>
          </a:stretch>
        </p:blipFill>
        <p:spPr>
          <a:xfrm>
            <a:off x="677378" y="1371905"/>
            <a:ext cx="11111949" cy="385092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8332"/>
          </a:xfrm>
        </p:spPr>
        <p:txBody>
          <a:bodyPr>
            <a:normAutofit/>
          </a:bodyPr>
          <a:lstStyle/>
          <a:p>
            <a:r>
              <a:rPr lang="en-US" altLang="en-US" sz="3200" b="1" dirty="0">
                <a:latin typeface="Times" panose="02020603050405020304" pitchFamily="18" charset="0"/>
                <a:cs typeface="Times" panose="02020603050405020304" pitchFamily="18" charset="0"/>
              </a:rPr>
              <a:t>Ideal-Gas Equation</a:t>
            </a:r>
            <a:endParaRPr lang="zh-CN" altLang="en-US" sz="3200" dirty="0"/>
          </a:p>
        </p:txBody>
      </p:sp>
      <p:sp>
        <p:nvSpPr>
          <p:cNvPr id="3" name="Content Placeholder 2"/>
          <p:cNvSpPr>
            <a:spLocks noGrp="1"/>
          </p:cNvSpPr>
          <p:nvPr>
            <p:ph idx="1"/>
          </p:nvPr>
        </p:nvSpPr>
        <p:spPr>
          <a:xfrm>
            <a:off x="637563" y="1127753"/>
            <a:ext cx="10716237" cy="5049210"/>
          </a:xfrm>
        </p:spPr>
        <p:txBody>
          <a:bodyPr>
            <a:normAutofit/>
          </a:bodyPr>
          <a:lstStyle/>
          <a:p>
            <a:r>
              <a:rPr lang="en-US" altLang="zh-CN" sz="2400" dirty="0">
                <a:latin typeface="Times New Roman" panose="02020603050405020304" charset="0"/>
                <a:cs typeface="Times New Roman" panose="02020603050405020304" charset="0"/>
              </a:rPr>
              <a:t>An </a:t>
            </a:r>
            <a:r>
              <a:rPr lang="en-US" altLang="zh-CN" sz="2400" b="1" i="1" dirty="0">
                <a:latin typeface="Times New Roman" panose="02020603050405020304" charset="0"/>
                <a:cs typeface="Times New Roman" panose="02020603050405020304" charset="0"/>
              </a:rPr>
              <a:t>ideal gas </a:t>
            </a:r>
            <a:r>
              <a:rPr lang="en-US" altLang="zh-CN" sz="2400" dirty="0">
                <a:latin typeface="Times New Roman" panose="02020603050405020304" charset="0"/>
                <a:cs typeface="Times New Roman" panose="02020603050405020304" charset="0"/>
              </a:rPr>
              <a:t>is </a:t>
            </a:r>
            <a:r>
              <a:rPr lang="en-US" altLang="zh-CN" sz="2400" i="1" dirty="0">
                <a:latin typeface="Times New Roman" panose="02020603050405020304" charset="0"/>
                <a:cs typeface="Times New Roman" panose="02020603050405020304" charset="0"/>
              </a:rPr>
              <a:t>a hypothetical gas whose pressure-volume temperature behavior can be completely accounted for by the ideal gas equation.</a:t>
            </a:r>
            <a:endParaRPr lang="zh-CN" altLang="en-US" sz="2400" dirty="0">
              <a:latin typeface="Times New Roman" panose="02020603050405020304" charset="0"/>
              <a:cs typeface="Times New Roman" panose="02020603050405020304" charset="0"/>
            </a:endParaRPr>
          </a:p>
        </p:txBody>
      </p:sp>
      <p:sp>
        <p:nvSpPr>
          <p:cNvPr id="5" name="Rectangle 3"/>
          <p:cNvSpPr txBox="1">
            <a:spLocks noChangeArrowheads="1"/>
          </p:cNvSpPr>
          <p:nvPr/>
        </p:nvSpPr>
        <p:spPr>
          <a:xfrm>
            <a:off x="2934050" y="2658611"/>
            <a:ext cx="7772400" cy="152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buFontTx/>
              <a:buNone/>
            </a:pPr>
            <a:r>
              <a:rPr lang="en-US" altLang="en-US" sz="2800" i="1"/>
              <a:t>V</a:t>
            </a:r>
            <a:r>
              <a:rPr lang="en-US" altLang="en-US" sz="2800"/>
              <a:t> </a:t>
            </a:r>
            <a:r>
              <a:rPr lang="en-US" altLang="en-US" sz="2800">
                <a:latin typeface="Symbol" panose="05050102010706020507" pitchFamily="18" charset="2"/>
                <a:sym typeface="Symbol" panose="05050102010706020507" pitchFamily="18" charset="2"/>
              </a:rPr>
              <a:t></a:t>
            </a:r>
            <a:r>
              <a:rPr lang="en-US" altLang="en-US" sz="2800"/>
              <a:t> 1/</a:t>
            </a:r>
            <a:r>
              <a:rPr lang="en-US" altLang="en-US" sz="2800" i="1"/>
              <a:t>P</a:t>
            </a:r>
            <a:r>
              <a:rPr lang="en-US" altLang="en-US" sz="2800"/>
              <a:t>  (Boyle’s law)</a:t>
            </a:r>
          </a:p>
          <a:p>
            <a:pPr lvl="3">
              <a:buFontTx/>
              <a:buNone/>
            </a:pPr>
            <a:r>
              <a:rPr lang="en-US" altLang="en-US" sz="2800" i="1"/>
              <a:t>V</a:t>
            </a:r>
            <a:r>
              <a:rPr lang="en-US" altLang="en-US" sz="2800"/>
              <a:t> </a:t>
            </a:r>
            <a:r>
              <a:rPr lang="en-US" altLang="en-US" sz="2800">
                <a:latin typeface="Symbol" panose="05050102010706020507" pitchFamily="18" charset="2"/>
                <a:sym typeface="Symbol" panose="05050102010706020507" pitchFamily="18" charset="2"/>
              </a:rPr>
              <a:t></a:t>
            </a:r>
            <a:r>
              <a:rPr lang="en-US" altLang="en-US" sz="2800"/>
              <a:t> </a:t>
            </a:r>
            <a:r>
              <a:rPr lang="en-US" altLang="en-US" sz="2800" i="1"/>
              <a:t>T</a:t>
            </a:r>
            <a:r>
              <a:rPr lang="en-US" altLang="en-US" sz="2800"/>
              <a:t>  (Charles’s law)</a:t>
            </a:r>
          </a:p>
          <a:p>
            <a:pPr lvl="3">
              <a:buFontTx/>
              <a:buNone/>
            </a:pPr>
            <a:r>
              <a:rPr lang="en-US" altLang="en-US" sz="2800" i="1"/>
              <a:t>V</a:t>
            </a:r>
            <a:r>
              <a:rPr lang="en-US" altLang="en-US" sz="2800"/>
              <a:t> </a:t>
            </a:r>
            <a:r>
              <a:rPr lang="en-US" altLang="en-US" sz="2800">
                <a:latin typeface="Symbol" panose="05050102010706020507" pitchFamily="18" charset="2"/>
                <a:sym typeface="Symbol" panose="05050102010706020507" pitchFamily="18" charset="2"/>
              </a:rPr>
              <a:t></a:t>
            </a:r>
            <a:r>
              <a:rPr lang="en-US" altLang="en-US" sz="2800"/>
              <a:t> </a:t>
            </a:r>
            <a:r>
              <a:rPr lang="en-US" altLang="en-US" sz="2800" i="1"/>
              <a:t>n</a:t>
            </a:r>
            <a:r>
              <a:rPr lang="en-US" altLang="en-US" sz="2800"/>
              <a:t>  (Avogadro’s law)</a:t>
            </a:r>
          </a:p>
        </p:txBody>
      </p:sp>
      <p:sp>
        <p:nvSpPr>
          <p:cNvPr id="6" name="Rectangle 8"/>
          <p:cNvSpPr>
            <a:spLocks noChangeArrowheads="1"/>
          </p:cNvSpPr>
          <p:nvPr/>
        </p:nvSpPr>
        <p:spPr bwMode="auto">
          <a:xfrm>
            <a:off x="710967" y="2125211"/>
            <a:ext cx="472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rgbClr val="C82E32"/>
                </a:solidFill>
                <a:latin typeface="Arial" panose="020B0604020202020204" pitchFamily="34" charset="0"/>
              </a:defRPr>
            </a:lvl1pPr>
            <a:lvl2pPr marL="742950" indent="-285750">
              <a:spcBef>
                <a:spcPct val="20000"/>
              </a:spcBef>
              <a:buChar char="–"/>
              <a:defRPr sz="2800">
                <a:solidFill>
                  <a:srgbClr val="C82E32"/>
                </a:solidFill>
                <a:latin typeface="Arial" panose="020B0604020202020204" pitchFamily="34" charset="0"/>
              </a:defRPr>
            </a:lvl2pPr>
            <a:lvl3pPr marL="1143000" indent="-228600">
              <a:spcBef>
                <a:spcPct val="20000"/>
              </a:spcBef>
              <a:buChar char="•"/>
              <a:defRPr sz="2400">
                <a:solidFill>
                  <a:srgbClr val="C82E32"/>
                </a:solidFill>
                <a:latin typeface="Arial" panose="020B0604020202020204" pitchFamily="34" charset="0"/>
              </a:defRPr>
            </a:lvl3pPr>
            <a:lvl4pPr marL="1600200" indent="-228600">
              <a:spcBef>
                <a:spcPct val="20000"/>
              </a:spcBef>
              <a:buChar char="–"/>
              <a:defRPr sz="2000">
                <a:solidFill>
                  <a:srgbClr val="C82E32"/>
                </a:solidFill>
                <a:latin typeface="Arial" panose="020B0604020202020204" pitchFamily="34" charset="0"/>
              </a:defRPr>
            </a:lvl4pPr>
            <a:lvl5pPr marL="2057400" indent="-228600">
              <a:spcBef>
                <a:spcPct val="20000"/>
              </a:spcBef>
              <a:buChar char="»"/>
              <a:defRPr sz="2000">
                <a:solidFill>
                  <a:srgbClr val="C82E32"/>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C82E32"/>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C82E32"/>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C82E32"/>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C82E32"/>
                </a:solidFill>
                <a:latin typeface="Arial" panose="020B0604020202020204" pitchFamily="34" charset="0"/>
              </a:defRPr>
            </a:lvl9pPr>
          </a:lstStyle>
          <a:p>
            <a:pPr>
              <a:spcBef>
                <a:spcPct val="0"/>
              </a:spcBef>
            </a:pPr>
            <a:r>
              <a:rPr lang="en-US" altLang="en-US" sz="2400" dirty="0"/>
              <a:t>So far we’ve seen that</a:t>
            </a:r>
          </a:p>
        </p:txBody>
      </p:sp>
      <p:grpSp>
        <p:nvGrpSpPr>
          <p:cNvPr id="7" name="Group 17"/>
          <p:cNvGrpSpPr/>
          <p:nvPr/>
        </p:nvGrpSpPr>
        <p:grpSpPr bwMode="auto">
          <a:xfrm>
            <a:off x="838200" y="4204659"/>
            <a:ext cx="5257800" cy="1800225"/>
            <a:chOff x="432" y="2592"/>
            <a:chExt cx="3312" cy="1134"/>
          </a:xfrm>
        </p:grpSpPr>
        <p:sp>
          <p:nvSpPr>
            <p:cNvPr id="8" name="Rectangle 10"/>
            <p:cNvSpPr>
              <a:spLocks noChangeArrowheads="1"/>
            </p:cNvSpPr>
            <p:nvPr/>
          </p:nvSpPr>
          <p:spPr bwMode="auto">
            <a:xfrm>
              <a:off x="432" y="2592"/>
              <a:ext cx="331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rgbClr val="C82E32"/>
                  </a:solidFill>
                  <a:latin typeface="Arial" panose="020B0604020202020204" pitchFamily="34" charset="0"/>
                </a:defRPr>
              </a:lvl1pPr>
              <a:lvl2pPr marL="742950" indent="-285750">
                <a:spcBef>
                  <a:spcPct val="20000"/>
                </a:spcBef>
                <a:buChar char="–"/>
                <a:defRPr sz="2800">
                  <a:solidFill>
                    <a:srgbClr val="C82E32"/>
                  </a:solidFill>
                  <a:latin typeface="Arial" panose="020B0604020202020204" pitchFamily="34" charset="0"/>
                </a:defRPr>
              </a:lvl2pPr>
              <a:lvl3pPr marL="1143000" indent="-228600">
                <a:spcBef>
                  <a:spcPct val="20000"/>
                </a:spcBef>
                <a:buChar char="•"/>
                <a:defRPr sz="2400">
                  <a:solidFill>
                    <a:srgbClr val="C82E32"/>
                  </a:solidFill>
                  <a:latin typeface="Arial" panose="020B0604020202020204" pitchFamily="34" charset="0"/>
                </a:defRPr>
              </a:lvl3pPr>
              <a:lvl4pPr marL="1600200" indent="-228600">
                <a:spcBef>
                  <a:spcPct val="20000"/>
                </a:spcBef>
                <a:buChar char="–"/>
                <a:defRPr sz="2000">
                  <a:solidFill>
                    <a:srgbClr val="C82E32"/>
                  </a:solidFill>
                  <a:latin typeface="Arial" panose="020B0604020202020204" pitchFamily="34" charset="0"/>
                </a:defRPr>
              </a:lvl4pPr>
              <a:lvl5pPr marL="2057400" indent="-228600">
                <a:spcBef>
                  <a:spcPct val="20000"/>
                </a:spcBef>
                <a:buChar char="»"/>
                <a:defRPr sz="2000">
                  <a:solidFill>
                    <a:srgbClr val="C82E32"/>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C82E32"/>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C82E32"/>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C82E32"/>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C82E32"/>
                  </a:solidFill>
                  <a:latin typeface="Arial" panose="020B0604020202020204" pitchFamily="34" charset="0"/>
                </a:defRPr>
              </a:lvl9pPr>
            </a:lstStyle>
            <a:p>
              <a:pPr eaLnBrk="1" hangingPunct="1"/>
              <a:r>
                <a:rPr lang="en-US" altLang="en-US" sz="2400" dirty="0"/>
                <a:t>Combining these, we get</a:t>
              </a:r>
              <a:endParaRPr lang="en-US" altLang="en-US" sz="2400" dirty="0">
                <a:solidFill>
                  <a:srgbClr val="000080"/>
                </a:solidFill>
              </a:endParaRPr>
            </a:p>
          </p:txBody>
        </p:sp>
        <p:grpSp>
          <p:nvGrpSpPr>
            <p:cNvPr id="9" name="Group 16"/>
            <p:cNvGrpSpPr/>
            <p:nvPr/>
          </p:nvGrpSpPr>
          <p:grpSpPr bwMode="auto">
            <a:xfrm>
              <a:off x="2338" y="2976"/>
              <a:ext cx="1077" cy="750"/>
              <a:chOff x="2687" y="2976"/>
              <a:chExt cx="1077" cy="750"/>
            </a:xfrm>
          </p:grpSpPr>
          <p:sp>
            <p:nvSpPr>
              <p:cNvPr id="10" name="Rectangle 12"/>
              <p:cNvSpPr>
                <a:spLocks noChangeArrowheads="1"/>
              </p:cNvSpPr>
              <p:nvPr/>
            </p:nvSpPr>
            <p:spPr bwMode="auto">
              <a:xfrm>
                <a:off x="2687" y="3149"/>
                <a:ext cx="59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3600" i="1">
                    <a:solidFill>
                      <a:srgbClr val="000080"/>
                    </a:solidFill>
                    <a:latin typeface="Arial" panose="020B0604020202020204" pitchFamily="34" charset="0"/>
                  </a:rPr>
                  <a:t>V</a:t>
                </a:r>
                <a:r>
                  <a:rPr lang="en-US" altLang="en-US" sz="3600">
                    <a:solidFill>
                      <a:srgbClr val="000080"/>
                    </a:solidFill>
                    <a:latin typeface="Arial" panose="020B0604020202020204" pitchFamily="34" charset="0"/>
                  </a:rPr>
                  <a:t> </a:t>
                </a:r>
                <a:r>
                  <a:rPr lang="en-US" altLang="en-US" sz="3600">
                    <a:solidFill>
                      <a:srgbClr val="000080"/>
                    </a:solidFill>
                    <a:latin typeface="Arial" panose="020B0604020202020204" pitchFamily="34" charset="0"/>
                    <a:sym typeface="Symbol" panose="05050102010706020507" pitchFamily="18" charset="2"/>
                  </a:rPr>
                  <a:t></a:t>
                </a:r>
                <a:endParaRPr lang="en-US" altLang="en-US" sz="3200" i="1">
                  <a:solidFill>
                    <a:srgbClr val="000080"/>
                  </a:solidFill>
                  <a:latin typeface="Arial" panose="020B0604020202020204" pitchFamily="34" charset="0"/>
                </a:endParaRPr>
              </a:p>
            </p:txBody>
          </p:sp>
          <p:grpSp>
            <p:nvGrpSpPr>
              <p:cNvPr id="11" name="Group 15"/>
              <p:cNvGrpSpPr/>
              <p:nvPr/>
            </p:nvGrpSpPr>
            <p:grpSpPr bwMode="auto">
              <a:xfrm>
                <a:off x="3312" y="2976"/>
                <a:ext cx="452" cy="750"/>
                <a:chOff x="3371" y="3133"/>
                <a:chExt cx="452" cy="750"/>
              </a:xfrm>
            </p:grpSpPr>
            <p:sp>
              <p:nvSpPr>
                <p:cNvPr id="12" name="Rectangle 13"/>
                <p:cNvSpPr>
                  <a:spLocks noChangeArrowheads="1"/>
                </p:cNvSpPr>
                <p:nvPr/>
              </p:nvSpPr>
              <p:spPr bwMode="auto">
                <a:xfrm>
                  <a:off x="3371" y="3133"/>
                  <a:ext cx="452"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sz="3600" i="1">
                      <a:solidFill>
                        <a:srgbClr val="000080"/>
                      </a:solidFill>
                      <a:latin typeface="Arial" panose="020B0604020202020204" pitchFamily="34" charset="0"/>
                    </a:rPr>
                    <a:t>nT</a:t>
                  </a:r>
                </a:p>
                <a:p>
                  <a:pPr algn="ctr"/>
                  <a:r>
                    <a:rPr lang="en-US" altLang="en-US" sz="3600" i="1">
                      <a:solidFill>
                        <a:srgbClr val="000080"/>
                      </a:solidFill>
                      <a:latin typeface="Arial" panose="020B0604020202020204" pitchFamily="34" charset="0"/>
                    </a:rPr>
                    <a:t>P</a:t>
                  </a:r>
                </a:p>
              </p:txBody>
            </p:sp>
            <p:sp>
              <p:nvSpPr>
                <p:cNvPr id="13" name="Line 14"/>
                <p:cNvSpPr>
                  <a:spLocks noChangeShapeType="1"/>
                </p:cNvSpPr>
                <p:nvPr/>
              </p:nvSpPr>
              <p:spPr bwMode="auto">
                <a:xfrm>
                  <a:off x="3373" y="3518"/>
                  <a:ext cx="432" cy="0"/>
                </a:xfrm>
                <a:prstGeom prst="line">
                  <a:avLst/>
                </a:prstGeom>
                <a:noFill/>
                <a:ln w="31750">
                  <a:solidFill>
                    <a:srgbClr val="00199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14" name="Rectangle 13"/>
          <p:cNvSpPr/>
          <p:nvPr/>
        </p:nvSpPr>
        <p:spPr>
          <a:xfrm>
            <a:off x="8189869" y="2636563"/>
            <a:ext cx="2420151" cy="400110"/>
          </a:xfrm>
          <a:prstGeom prst="rect">
            <a:avLst/>
          </a:prstGeom>
        </p:spPr>
        <p:txBody>
          <a:bodyPr wrap="square">
            <a:spAutoFit/>
          </a:bodyPr>
          <a:lstStyle/>
          <a:p>
            <a:r>
              <a:rPr lang="en-US" altLang="zh-CN" sz="2000" dirty="0">
                <a:latin typeface="Times New Roman" panose="02020603050405020304" charset="0"/>
              </a:rPr>
              <a:t>(at constant </a:t>
            </a:r>
            <a:r>
              <a:rPr lang="en-US" altLang="zh-CN" sz="2000" i="1" dirty="0">
                <a:latin typeface="Times New Roman" panose="02020603050405020304" charset="0"/>
              </a:rPr>
              <a:t>n </a:t>
            </a:r>
            <a:r>
              <a:rPr lang="en-US" altLang="zh-CN" sz="2000" dirty="0">
                <a:latin typeface="Times New Roman" panose="02020603050405020304" charset="0"/>
              </a:rPr>
              <a:t>and </a:t>
            </a:r>
            <a:r>
              <a:rPr lang="en-US" altLang="zh-CN" sz="2000" i="1" dirty="0">
                <a:latin typeface="Times New Roman" panose="02020603050405020304" charset="0"/>
              </a:rPr>
              <a:t>T </a:t>
            </a:r>
            <a:r>
              <a:rPr lang="en-US" altLang="zh-CN" sz="2000" dirty="0">
                <a:latin typeface="Times New Roman" panose="02020603050405020304" charset="0"/>
              </a:rPr>
              <a:t>)</a:t>
            </a:r>
            <a:endParaRPr lang="zh-CN" altLang="en-US" sz="2000" dirty="0"/>
          </a:p>
        </p:txBody>
      </p:sp>
      <p:pic>
        <p:nvPicPr>
          <p:cNvPr id="15" name="Picture 14"/>
          <p:cNvPicPr>
            <a:picLocks noChangeAspect="1"/>
          </p:cNvPicPr>
          <p:nvPr/>
        </p:nvPicPr>
        <p:blipFill>
          <a:blip r:embed="rId2"/>
          <a:stretch>
            <a:fillRect/>
          </a:stretch>
        </p:blipFill>
        <p:spPr>
          <a:xfrm>
            <a:off x="8276395" y="3169963"/>
            <a:ext cx="2333625" cy="333375"/>
          </a:xfrm>
          <a:prstGeom prst="rect">
            <a:avLst/>
          </a:prstGeom>
        </p:spPr>
      </p:pic>
      <p:pic>
        <p:nvPicPr>
          <p:cNvPr id="16" name="Picture 15"/>
          <p:cNvPicPr>
            <a:picLocks noChangeAspect="1"/>
          </p:cNvPicPr>
          <p:nvPr/>
        </p:nvPicPr>
        <p:blipFill>
          <a:blip r:embed="rId3"/>
          <a:stretch>
            <a:fillRect/>
          </a:stretch>
        </p:blipFill>
        <p:spPr>
          <a:xfrm>
            <a:off x="8308422" y="3658394"/>
            <a:ext cx="238125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000"/>
                                        <p:tgtEl>
                                          <p:spTgt spid="5">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0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95722"/>
          </a:xfrm>
        </p:spPr>
        <p:txBody>
          <a:bodyPr>
            <a:normAutofit/>
          </a:bodyPr>
          <a:lstStyle/>
          <a:p>
            <a:r>
              <a:rPr lang="en-US" altLang="en-US" sz="3200" b="1" dirty="0">
                <a:latin typeface="Times" panose="02020603050405020304" pitchFamily="18" charset="0"/>
                <a:cs typeface="Times" panose="02020603050405020304" pitchFamily="18" charset="0"/>
              </a:rPr>
              <a:t>Ideal-Gas Equation</a:t>
            </a:r>
            <a:br>
              <a:rPr lang="en-US" altLang="en-US" sz="3200" b="1" dirty="0">
                <a:latin typeface="Times" panose="02020603050405020304" pitchFamily="18" charset="0"/>
                <a:cs typeface="Times" panose="02020603050405020304" pitchFamily="18" charset="0"/>
              </a:rPr>
            </a:br>
            <a:r>
              <a:rPr lang="en-US" altLang="en-US" sz="2800" dirty="0" err="1">
                <a:latin typeface="Times" panose="02020603050405020304" pitchFamily="18" charset="0"/>
                <a:cs typeface="Times" panose="02020603050405020304" pitchFamily="18" charset="0"/>
              </a:rPr>
              <a:t>Contd</a:t>
            </a:r>
            <a:r>
              <a:rPr lang="en-US" altLang="en-US" sz="2800" dirty="0">
                <a:latin typeface="Times" panose="02020603050405020304" pitchFamily="18" charset="0"/>
                <a:cs typeface="Times" panose="02020603050405020304" pitchFamily="18" charset="0"/>
              </a:rPr>
              <a:t>….</a:t>
            </a:r>
            <a:endParaRPr lang="zh-CN" altLang="en-US" sz="3200" dirty="0"/>
          </a:p>
        </p:txBody>
      </p:sp>
      <p:sp>
        <p:nvSpPr>
          <p:cNvPr id="3" name="Content Placeholder 2"/>
          <p:cNvSpPr>
            <a:spLocks noGrp="1"/>
          </p:cNvSpPr>
          <p:nvPr>
            <p:ph idx="1"/>
          </p:nvPr>
        </p:nvSpPr>
        <p:spPr/>
        <p:txBody>
          <a:bodyPr/>
          <a:lstStyle/>
          <a:p>
            <a:endParaRPr lang="zh-CN" altLang="en-US" dirty="0"/>
          </a:p>
        </p:txBody>
      </p:sp>
      <p:sp>
        <p:nvSpPr>
          <p:cNvPr id="18" name="Rectangle 8"/>
          <p:cNvSpPr>
            <a:spLocks noChangeArrowheads="1"/>
          </p:cNvSpPr>
          <p:nvPr/>
        </p:nvSpPr>
        <p:spPr bwMode="auto">
          <a:xfrm>
            <a:off x="1143000" y="3279956"/>
            <a:ext cx="24449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2800" dirty="0">
                <a:solidFill>
                  <a:srgbClr val="C82E32"/>
                </a:solidFill>
                <a:latin typeface="Arial" panose="020B0604020202020204" pitchFamily="34" charset="0"/>
              </a:rPr>
              <a:t>then becomes</a:t>
            </a:r>
          </a:p>
        </p:txBody>
      </p:sp>
      <p:grpSp>
        <p:nvGrpSpPr>
          <p:cNvPr id="19" name="Group 17"/>
          <p:cNvGrpSpPr/>
          <p:nvPr/>
        </p:nvGrpSpPr>
        <p:grpSpPr bwMode="auto">
          <a:xfrm>
            <a:off x="3945037" y="1973585"/>
            <a:ext cx="1690688" cy="1077913"/>
            <a:chOff x="552" y="1610"/>
            <a:chExt cx="1065" cy="679"/>
          </a:xfrm>
        </p:grpSpPr>
        <p:grpSp>
          <p:nvGrpSpPr>
            <p:cNvPr id="20" name="Group 15"/>
            <p:cNvGrpSpPr/>
            <p:nvPr/>
          </p:nvGrpSpPr>
          <p:grpSpPr bwMode="auto">
            <a:xfrm>
              <a:off x="1175" y="1610"/>
              <a:ext cx="442" cy="679"/>
              <a:chOff x="1175" y="1608"/>
              <a:chExt cx="442" cy="679"/>
            </a:xfrm>
          </p:grpSpPr>
          <p:sp>
            <p:nvSpPr>
              <p:cNvPr id="22" name="Rectangle 12"/>
              <p:cNvSpPr>
                <a:spLocks noChangeArrowheads="1"/>
              </p:cNvSpPr>
              <p:nvPr/>
            </p:nvSpPr>
            <p:spPr bwMode="auto">
              <a:xfrm>
                <a:off x="1200" y="1608"/>
                <a:ext cx="417"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sz="3200" i="1" dirty="0" err="1">
                    <a:solidFill>
                      <a:srgbClr val="C82E32"/>
                    </a:solidFill>
                    <a:latin typeface="Arial" panose="020B0604020202020204" pitchFamily="34" charset="0"/>
                  </a:rPr>
                  <a:t>nT</a:t>
                </a:r>
                <a:endParaRPr lang="en-US" altLang="en-US" sz="3200" i="1" dirty="0">
                  <a:solidFill>
                    <a:srgbClr val="C82E32"/>
                  </a:solidFill>
                  <a:latin typeface="Arial" panose="020B0604020202020204" pitchFamily="34" charset="0"/>
                </a:endParaRPr>
              </a:p>
              <a:p>
                <a:pPr algn="ctr"/>
                <a:r>
                  <a:rPr lang="en-US" altLang="en-US" sz="3200" i="1" dirty="0">
                    <a:solidFill>
                      <a:srgbClr val="C82E32"/>
                    </a:solidFill>
                    <a:latin typeface="Arial" panose="020B0604020202020204" pitchFamily="34" charset="0"/>
                  </a:rPr>
                  <a:t>P</a:t>
                </a:r>
              </a:p>
            </p:txBody>
          </p:sp>
          <p:sp>
            <p:nvSpPr>
              <p:cNvPr id="23" name="Line 13"/>
              <p:cNvSpPr>
                <a:spLocks noChangeShapeType="1"/>
              </p:cNvSpPr>
              <p:nvPr/>
            </p:nvSpPr>
            <p:spPr bwMode="auto">
              <a:xfrm>
                <a:off x="1175" y="1939"/>
                <a:ext cx="432" cy="0"/>
              </a:xfrm>
              <a:prstGeom prst="line">
                <a:avLst/>
              </a:prstGeom>
              <a:noFill/>
              <a:ln w="28575">
                <a:solidFill>
                  <a:srgbClr val="C82E3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Rectangle 16"/>
            <p:cNvSpPr>
              <a:spLocks noChangeArrowheads="1"/>
            </p:cNvSpPr>
            <p:nvPr/>
          </p:nvSpPr>
          <p:spPr bwMode="auto">
            <a:xfrm>
              <a:off x="552" y="1757"/>
              <a:ext cx="54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3200" i="1" dirty="0">
                  <a:solidFill>
                    <a:srgbClr val="C82E32"/>
                  </a:solidFill>
                  <a:latin typeface="Arial" panose="020B0604020202020204" pitchFamily="34" charset="0"/>
                </a:rPr>
                <a:t>V</a:t>
              </a:r>
              <a:r>
                <a:rPr lang="en-US" altLang="en-US" sz="3200" dirty="0">
                  <a:solidFill>
                    <a:srgbClr val="C82E32"/>
                  </a:solidFill>
                  <a:latin typeface="Arial" panose="020B0604020202020204" pitchFamily="34" charset="0"/>
                </a:rPr>
                <a:t> </a:t>
              </a:r>
              <a:r>
                <a:rPr lang="en-US" altLang="en-US" sz="3200" dirty="0">
                  <a:solidFill>
                    <a:srgbClr val="C82E32"/>
                  </a:solidFill>
                  <a:latin typeface="Arial" panose="020B0604020202020204" pitchFamily="34" charset="0"/>
                  <a:sym typeface="Symbol" panose="05050102010706020507" pitchFamily="18" charset="2"/>
                </a:rPr>
                <a:t></a:t>
              </a:r>
              <a:endParaRPr lang="en-US" altLang="en-US" sz="3200" dirty="0">
                <a:solidFill>
                  <a:srgbClr val="C82E32"/>
                </a:solidFill>
                <a:latin typeface="Arial" panose="020B0604020202020204" pitchFamily="34" charset="0"/>
              </a:endParaRPr>
            </a:p>
          </p:txBody>
        </p:sp>
      </p:grpSp>
      <p:grpSp>
        <p:nvGrpSpPr>
          <p:cNvPr id="24" name="Group 23"/>
          <p:cNvGrpSpPr/>
          <p:nvPr/>
        </p:nvGrpSpPr>
        <p:grpSpPr bwMode="auto">
          <a:xfrm>
            <a:off x="4184650" y="3569276"/>
            <a:ext cx="1778000" cy="954088"/>
            <a:chOff x="864" y="2962"/>
            <a:chExt cx="1120" cy="601"/>
          </a:xfrm>
        </p:grpSpPr>
        <p:grpSp>
          <p:nvGrpSpPr>
            <p:cNvPr id="25" name="Group 19"/>
            <p:cNvGrpSpPr/>
            <p:nvPr/>
          </p:nvGrpSpPr>
          <p:grpSpPr bwMode="auto">
            <a:xfrm>
              <a:off x="1552" y="2962"/>
              <a:ext cx="432" cy="601"/>
              <a:chOff x="1048" y="1616"/>
              <a:chExt cx="432" cy="601"/>
            </a:xfrm>
          </p:grpSpPr>
          <p:sp>
            <p:nvSpPr>
              <p:cNvPr id="27" name="Rectangle 20"/>
              <p:cNvSpPr>
                <a:spLocks noChangeArrowheads="1"/>
              </p:cNvSpPr>
              <p:nvPr/>
            </p:nvSpPr>
            <p:spPr bwMode="auto">
              <a:xfrm>
                <a:off x="1084" y="1616"/>
                <a:ext cx="381"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en-US" sz="2800" i="1" dirty="0" err="1">
                    <a:solidFill>
                      <a:srgbClr val="C82E32"/>
                    </a:solidFill>
                    <a:latin typeface="Arial" panose="020B0604020202020204" pitchFamily="34" charset="0"/>
                  </a:rPr>
                  <a:t>nT</a:t>
                </a:r>
                <a:endParaRPr lang="en-US" altLang="en-US" sz="2800" i="1" dirty="0">
                  <a:solidFill>
                    <a:srgbClr val="C82E32"/>
                  </a:solidFill>
                  <a:latin typeface="Arial" panose="020B0604020202020204" pitchFamily="34" charset="0"/>
                </a:endParaRPr>
              </a:p>
              <a:p>
                <a:pPr algn="ctr"/>
                <a:r>
                  <a:rPr lang="en-US" altLang="en-US" sz="2800" i="1" dirty="0">
                    <a:solidFill>
                      <a:srgbClr val="C82E32"/>
                    </a:solidFill>
                    <a:latin typeface="Arial" panose="020B0604020202020204" pitchFamily="34" charset="0"/>
                  </a:rPr>
                  <a:t>P</a:t>
                </a:r>
              </a:p>
            </p:txBody>
          </p:sp>
          <p:sp>
            <p:nvSpPr>
              <p:cNvPr id="28" name="Line 21"/>
              <p:cNvSpPr>
                <a:spLocks noChangeShapeType="1"/>
              </p:cNvSpPr>
              <p:nvPr/>
            </p:nvSpPr>
            <p:spPr bwMode="auto">
              <a:xfrm>
                <a:off x="1048" y="1920"/>
                <a:ext cx="432" cy="0"/>
              </a:xfrm>
              <a:prstGeom prst="line">
                <a:avLst/>
              </a:prstGeom>
              <a:noFill/>
              <a:ln w="28575">
                <a:solidFill>
                  <a:srgbClr val="C82E3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 name="Rectangle 22"/>
            <p:cNvSpPr>
              <a:spLocks noChangeArrowheads="1"/>
            </p:cNvSpPr>
            <p:nvPr/>
          </p:nvSpPr>
          <p:spPr bwMode="auto">
            <a:xfrm>
              <a:off x="864" y="3101"/>
              <a:ext cx="68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2800" i="1" dirty="0">
                  <a:solidFill>
                    <a:srgbClr val="C82E32"/>
                  </a:solidFill>
                  <a:latin typeface="Arial" panose="020B0604020202020204" pitchFamily="34" charset="0"/>
                </a:rPr>
                <a:t>V</a:t>
              </a:r>
              <a:r>
                <a:rPr lang="en-US" altLang="en-US" sz="2800" dirty="0">
                  <a:solidFill>
                    <a:srgbClr val="C82E32"/>
                  </a:solidFill>
                  <a:latin typeface="Arial" panose="020B0604020202020204" pitchFamily="34" charset="0"/>
                </a:rPr>
                <a:t> </a:t>
              </a:r>
              <a:r>
                <a:rPr lang="en-US" altLang="en-US" sz="2800" dirty="0">
                  <a:solidFill>
                    <a:srgbClr val="C82E32"/>
                  </a:solidFill>
                  <a:latin typeface="Arial" panose="020B0604020202020204" pitchFamily="34" charset="0"/>
                  <a:sym typeface="Symbol" panose="05050102010706020507" pitchFamily="18" charset="2"/>
                </a:rPr>
                <a:t>= </a:t>
              </a:r>
              <a:r>
                <a:rPr lang="en-US" altLang="en-US" sz="2800" i="1" dirty="0">
                  <a:solidFill>
                    <a:srgbClr val="C82E32"/>
                  </a:solidFill>
                  <a:latin typeface="Arial" panose="020B0604020202020204" pitchFamily="34" charset="0"/>
                  <a:sym typeface="Symbol" panose="05050102010706020507" pitchFamily="18" charset="2"/>
                </a:rPr>
                <a:t>R</a:t>
              </a:r>
              <a:endParaRPr lang="en-US" altLang="en-US" sz="2800" i="1" dirty="0">
                <a:solidFill>
                  <a:srgbClr val="C82E32"/>
                </a:solidFill>
                <a:latin typeface="Arial" panose="020B0604020202020204" pitchFamily="34" charset="0"/>
              </a:endParaRPr>
            </a:p>
          </p:txBody>
        </p:sp>
      </p:grpSp>
      <p:sp>
        <p:nvSpPr>
          <p:cNvPr id="29" name="Rectangle 24"/>
          <p:cNvSpPr>
            <a:spLocks noChangeArrowheads="1"/>
          </p:cNvSpPr>
          <p:nvPr/>
        </p:nvSpPr>
        <p:spPr bwMode="auto">
          <a:xfrm>
            <a:off x="3289300" y="4488036"/>
            <a:ext cx="5052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2800" dirty="0">
                <a:solidFill>
                  <a:srgbClr val="C82E32"/>
                </a:solidFill>
                <a:latin typeface="Arial" panose="020B0604020202020204" pitchFamily="34" charset="0"/>
              </a:rPr>
              <a:t>or</a:t>
            </a:r>
          </a:p>
        </p:txBody>
      </p:sp>
      <p:sp>
        <p:nvSpPr>
          <p:cNvPr id="30" name="Rectangle 25"/>
          <p:cNvSpPr>
            <a:spLocks noChangeArrowheads="1"/>
          </p:cNvSpPr>
          <p:nvPr/>
        </p:nvSpPr>
        <p:spPr bwMode="auto">
          <a:xfrm>
            <a:off x="4058846" y="5048765"/>
            <a:ext cx="19677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3200" i="1" dirty="0">
                <a:solidFill>
                  <a:srgbClr val="000080"/>
                </a:solidFill>
                <a:latin typeface="Arial" panose="020B0604020202020204" pitchFamily="34" charset="0"/>
              </a:rPr>
              <a:t>PV</a:t>
            </a:r>
            <a:r>
              <a:rPr lang="en-US" altLang="en-US" sz="3200" dirty="0">
                <a:solidFill>
                  <a:srgbClr val="000080"/>
                </a:solidFill>
                <a:latin typeface="Arial" panose="020B0604020202020204" pitchFamily="34" charset="0"/>
              </a:rPr>
              <a:t> = </a:t>
            </a:r>
            <a:r>
              <a:rPr lang="en-US" altLang="en-US" sz="3200" i="1" dirty="0" err="1">
                <a:solidFill>
                  <a:srgbClr val="000080"/>
                </a:solidFill>
                <a:latin typeface="Arial" panose="020B0604020202020204" pitchFamily="34" charset="0"/>
              </a:rPr>
              <a:t>nRT</a:t>
            </a:r>
            <a:endParaRPr lang="en-US" altLang="en-US" sz="3200" i="1" dirty="0">
              <a:solidFill>
                <a:srgbClr val="000080"/>
              </a:solidFill>
              <a:latin typeface="Arial" panose="020B0604020202020204" pitchFamily="34" charset="0"/>
            </a:endParaRPr>
          </a:p>
        </p:txBody>
      </p:sp>
      <p:sp>
        <p:nvSpPr>
          <p:cNvPr id="31" name="Rectangle 3"/>
          <p:cNvSpPr txBox="1">
            <a:spLocks noChangeArrowheads="1"/>
          </p:cNvSpPr>
          <p:nvPr/>
        </p:nvSpPr>
        <p:spPr bwMode="auto">
          <a:xfrm>
            <a:off x="768641" y="1511663"/>
            <a:ext cx="3886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kern="1200">
                <a:solidFill>
                  <a:srgbClr val="C82E32"/>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C82E32"/>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C82E32"/>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C82E32"/>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C82E3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en-US" altLang="en-US" dirty="0"/>
              <a:t>	</a:t>
            </a:r>
            <a:r>
              <a:rPr lang="en-US" altLang="en-US" sz="2800" dirty="0"/>
              <a:t>The relationship</a:t>
            </a:r>
            <a:endParaRPr lang="en-US" altLang="en-US" sz="3600" dirty="0"/>
          </a:p>
        </p:txBody>
      </p:sp>
      <p:sp>
        <p:nvSpPr>
          <p:cNvPr id="4" name="Rectangle 3"/>
          <p:cNvSpPr/>
          <p:nvPr/>
        </p:nvSpPr>
        <p:spPr>
          <a:xfrm>
            <a:off x="3945037" y="5766375"/>
            <a:ext cx="6096000" cy="646331"/>
          </a:xfrm>
          <a:prstGeom prst="rect">
            <a:avLst/>
          </a:prstGeom>
        </p:spPr>
        <p:txBody>
          <a:bodyPr>
            <a:spAutoFit/>
          </a:bodyPr>
          <a:lstStyle/>
          <a:p>
            <a:r>
              <a:rPr lang="en-US" altLang="zh-CN" b="1" i="1" dirty="0">
                <a:latin typeface="Times New Roman" panose="02020603050405020304" charset="0"/>
              </a:rPr>
              <a:t>Ideal gas equation, </a:t>
            </a:r>
            <a:r>
              <a:rPr lang="en-US" altLang="zh-CN" i="1" dirty="0">
                <a:latin typeface="Times New Roman" panose="02020603050405020304" charset="0"/>
              </a:rPr>
              <a:t>describes the relationship among the four variables P, V, T, and 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childTnLst>
                          </p:cTn>
                        </p:par>
                        <p:par>
                          <p:cTn id="8" fill="hold">
                            <p:stCondLst>
                              <p:cond delay="2000"/>
                            </p:stCondLst>
                            <p:childTnLst>
                              <p:par>
                                <p:cTn id="9" presetID="10" presetClass="entr" presetSubtype="0" fill="hold" grpId="0" nodeType="afterEffect">
                                  <p:stCondLst>
                                    <p:cond delay="1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childTnLst>
                          </p:cTn>
                        </p:par>
                        <p:par>
                          <p:cTn id="12" fill="hold">
                            <p:stCondLst>
                              <p:cond delay="5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2000"/>
                                        <p:tgtEl>
                                          <p:spTgt spid="24"/>
                                        </p:tgtEl>
                                      </p:cBhvr>
                                    </p:animEffect>
                                  </p:childTnLst>
                                </p:cTn>
                              </p:par>
                            </p:childTnLst>
                          </p:cTn>
                        </p:par>
                        <p:par>
                          <p:cTn id="16" fill="hold">
                            <p:stCondLst>
                              <p:cond delay="70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0"/>
                                        <p:tgtEl>
                                          <p:spTgt spid="29"/>
                                        </p:tgtEl>
                                      </p:cBhvr>
                                    </p:animEffect>
                                  </p:childTnLst>
                                </p:cTn>
                              </p:par>
                            </p:childTnLst>
                          </p:cTn>
                        </p:par>
                        <p:par>
                          <p:cTn id="20" fill="hold">
                            <p:stCondLst>
                              <p:cond delay="9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9"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3281" y="755009"/>
                <a:ext cx="11110519" cy="5421954"/>
              </a:xfrm>
            </p:spPr>
            <p:txBody>
              <a:bodyPr>
                <a:normAutofit/>
              </a:bodyPr>
              <a:lstStyle/>
              <a:p>
                <a:r>
                  <a:rPr lang="en-US" altLang="zh-CN" sz="2400" i="1" dirty="0">
                    <a:latin typeface="Times New Roman" panose="02020603050405020304" charset="0"/>
                    <a:cs typeface="Times New Roman" panose="02020603050405020304" charset="0"/>
                  </a:rPr>
                  <a:t>The conditions 0</a:t>
                </a:r>
                <a14:m>
                  <m:oMath xmlns:m="http://schemas.openxmlformats.org/officeDocument/2006/math">
                    <m:r>
                      <a:rPr lang="en-US" altLang="zh-CN" sz="2400" i="1" smtClean="0">
                        <a:latin typeface="Cambria Math" panose="02040503050406030204" pitchFamily="18" charset="0"/>
                        <a:ea typeface="Cambria Math" panose="02040503050406030204" pitchFamily="18" charset="0"/>
                        <a:cs typeface="Times New Roman" panose="02020603050405020304" charset="0"/>
                      </a:rPr>
                      <m:t>°</m:t>
                    </m:r>
                  </m:oMath>
                </a14:m>
                <a:r>
                  <a:rPr lang="en-US" altLang="zh-CN" sz="2400" i="1" dirty="0">
                    <a:latin typeface="Times New Roman" panose="02020603050405020304" charset="0"/>
                    <a:cs typeface="Times New Roman" panose="02020603050405020304" charset="0"/>
                  </a:rPr>
                  <a:t>C and 1 atm </a:t>
                </a:r>
                <a:r>
                  <a:rPr lang="en-US" altLang="zh-CN" sz="2400" dirty="0">
                    <a:latin typeface="Times New Roman" panose="02020603050405020304" charset="0"/>
                    <a:cs typeface="Times New Roman" panose="02020603050405020304" charset="0"/>
                  </a:rPr>
                  <a:t>are called </a:t>
                </a:r>
                <a:r>
                  <a:rPr lang="en-US" altLang="zh-CN" sz="2400" b="1" i="1" dirty="0">
                    <a:latin typeface="Times New Roman" panose="02020603050405020304" charset="0"/>
                    <a:cs typeface="Times New Roman" panose="02020603050405020304" charset="0"/>
                  </a:rPr>
                  <a:t>standard temperature and pressure, </a:t>
                </a:r>
                <a:r>
                  <a:rPr lang="en-US" altLang="zh-CN" sz="2400" dirty="0">
                    <a:latin typeface="Times New Roman" panose="02020603050405020304" charset="0"/>
                    <a:cs typeface="Times New Roman" panose="02020603050405020304" charset="0"/>
                  </a:rPr>
                  <a:t>often abbreviated </a:t>
                </a:r>
                <a:r>
                  <a:rPr lang="en-US" altLang="zh-CN" sz="2400" b="1" i="1" dirty="0">
                    <a:latin typeface="Times New Roman" panose="02020603050405020304" charset="0"/>
                    <a:cs typeface="Times New Roman" panose="02020603050405020304" charset="0"/>
                  </a:rPr>
                  <a:t>STP.</a:t>
                </a:r>
              </a:p>
              <a:p>
                <a:r>
                  <a:rPr lang="en-US" altLang="zh-CN" sz="2400" dirty="0">
                    <a:latin typeface="Times New Roman" panose="02020603050405020304" charset="0"/>
                    <a:cs typeface="Times New Roman" panose="02020603050405020304" charset="0"/>
                  </a:rPr>
                  <a:t>At </a:t>
                </a:r>
                <a:r>
                  <a:rPr lang="en-US" altLang="zh-CN" sz="2400" b="1" dirty="0">
                    <a:latin typeface="Times New Roman" panose="02020603050405020304" charset="0"/>
                    <a:cs typeface="Times New Roman" panose="02020603050405020304" charset="0"/>
                  </a:rPr>
                  <a:t>0</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cs typeface="Times New Roman" panose="02020603050405020304" charset="0"/>
                      </a:rPr>
                      <m:t>°</m:t>
                    </m:r>
                  </m:oMath>
                </a14:m>
                <a:r>
                  <a:rPr lang="en-US" altLang="zh-CN" sz="2400" b="1" dirty="0">
                    <a:latin typeface="Times New Roman" panose="02020603050405020304" charset="0"/>
                    <a:cs typeface="Times New Roman" panose="02020603050405020304" charset="0"/>
                  </a:rPr>
                  <a:t>C (273.15 K) </a:t>
                </a:r>
                <a:r>
                  <a:rPr lang="en-US" altLang="zh-CN" sz="2400" dirty="0">
                    <a:latin typeface="Times New Roman" panose="02020603050405020304" charset="0"/>
                    <a:cs typeface="Times New Roman" panose="02020603050405020304" charset="0"/>
                  </a:rPr>
                  <a:t>and </a:t>
                </a:r>
                <a:r>
                  <a:rPr lang="en-US" altLang="zh-CN" sz="2400" b="1" dirty="0">
                    <a:latin typeface="Times New Roman" panose="02020603050405020304" charset="0"/>
                    <a:cs typeface="Times New Roman" panose="02020603050405020304" charset="0"/>
                  </a:rPr>
                  <a:t>1 atm </a:t>
                </a:r>
                <a:r>
                  <a:rPr lang="en-US" altLang="zh-CN" sz="2400" dirty="0">
                    <a:latin typeface="Times New Roman" panose="02020603050405020304" charset="0"/>
                    <a:cs typeface="Times New Roman" panose="02020603050405020304" charset="0"/>
                  </a:rPr>
                  <a:t>pressure, many real gases </a:t>
                </a:r>
                <a:r>
                  <a:rPr lang="en-GB" altLang="zh-CN" sz="2400" dirty="0">
                    <a:latin typeface="Times New Roman" panose="02020603050405020304" charset="0"/>
                    <a:cs typeface="Times New Roman" panose="02020603050405020304" charset="0"/>
                  </a:rPr>
                  <a:t>behave like an </a:t>
                </a:r>
                <a:r>
                  <a:rPr lang="en-GB" altLang="zh-CN" sz="2400" b="1" dirty="0">
                    <a:latin typeface="Times New Roman" panose="02020603050405020304" charset="0"/>
                    <a:cs typeface="Times New Roman" panose="02020603050405020304" charset="0"/>
                  </a:rPr>
                  <a:t>ideal gas</a:t>
                </a:r>
                <a:r>
                  <a:rPr lang="en-GB" altLang="zh-CN" sz="2400" dirty="0">
                    <a:latin typeface="Times New Roman" panose="02020603050405020304" charset="0"/>
                    <a:cs typeface="Times New Roman" panose="02020603050405020304" charset="0"/>
                  </a:rPr>
                  <a:t>.</a:t>
                </a:r>
                <a:endParaRPr lang="zh-CN" altLang="en-US" sz="2400" dirty="0">
                  <a:latin typeface="Times New Roman" panose="02020603050405020304" charset="0"/>
                  <a:cs typeface="Times New Roman" panose="02020603050405020304" charset="0"/>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243281" y="755009"/>
                <a:ext cx="11110519" cy="5421954"/>
              </a:xfrm>
              <a:blipFill rotWithShape="1">
                <a:blip r:embed="rId2"/>
                <a:stretch>
                  <a:fillRect l="-1" t="-12" b="6"/>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8118896" y="2499919"/>
            <a:ext cx="3454504" cy="2391999"/>
          </a:xfrm>
          <a:prstGeom prst="rect">
            <a:avLst/>
          </a:prstGeom>
        </p:spPr>
      </p:pic>
      <p:sp>
        <p:nvSpPr>
          <p:cNvPr id="6" name="Rectangle 5"/>
          <p:cNvSpPr/>
          <p:nvPr/>
        </p:nvSpPr>
        <p:spPr>
          <a:xfrm>
            <a:off x="7460354" y="5211275"/>
            <a:ext cx="4771588" cy="646331"/>
          </a:xfrm>
          <a:prstGeom prst="rect">
            <a:avLst/>
          </a:prstGeom>
        </p:spPr>
        <p:txBody>
          <a:bodyPr wrap="square">
            <a:spAutoFit/>
          </a:bodyPr>
          <a:lstStyle/>
          <a:p>
            <a:r>
              <a:rPr lang="en-US" altLang="zh-CN" i="1" dirty="0">
                <a:latin typeface="Times New Roman" panose="02020603050405020304" charset="0"/>
              </a:rPr>
              <a:t>A comparison of the molar volume at STP (which is approximately 22.4 L) with a </a:t>
            </a:r>
            <a:r>
              <a:rPr lang="en-GB" altLang="zh-CN" i="1" dirty="0">
                <a:latin typeface="Times New Roman" panose="02020603050405020304" charset="0"/>
              </a:rPr>
              <a:t>basketball.</a:t>
            </a:r>
            <a:endParaRPr lang="zh-CN" altLang="en-US" dirty="0"/>
          </a:p>
        </p:txBody>
      </p:sp>
      <p:pic>
        <p:nvPicPr>
          <p:cNvPr id="7" name="Picture 2"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81" y="2499918"/>
            <a:ext cx="5625886" cy="42194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5500431" y="1957463"/>
            <a:ext cx="1423241" cy="93696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23639"/>
          </a:xfrm>
        </p:spPr>
        <p:txBody>
          <a:bodyPr>
            <a:normAutofit fontScale="90000"/>
          </a:bodyPr>
          <a:lstStyle/>
          <a:p>
            <a:endParaRPr lang="zh-CN" altLang="en-US" dirty="0"/>
          </a:p>
        </p:txBody>
      </p:sp>
      <p:sp>
        <p:nvSpPr>
          <p:cNvPr id="3" name="Content Placeholder 2"/>
          <p:cNvSpPr>
            <a:spLocks noGrp="1"/>
          </p:cNvSpPr>
          <p:nvPr>
            <p:ph idx="1"/>
          </p:nvPr>
        </p:nvSpPr>
        <p:spPr>
          <a:xfrm>
            <a:off x="385894" y="721454"/>
            <a:ext cx="10967906" cy="5455510"/>
          </a:xfrm>
        </p:spPr>
        <p:txBody>
          <a:bodyPr>
            <a:normAutofit/>
          </a:bodyPr>
          <a:lstStyle/>
          <a:p>
            <a:r>
              <a:rPr lang="en-US" altLang="zh-CN" sz="2400" dirty="0">
                <a:latin typeface="Times New Roman" panose="02020603050405020304" charset="0"/>
                <a:cs typeface="Times New Roman" panose="02020603050405020304" charset="0"/>
              </a:rPr>
              <a:t>The </a:t>
            </a:r>
            <a:r>
              <a:rPr lang="en-US" altLang="zh-CN" sz="2400" b="1" dirty="0">
                <a:latin typeface="Times New Roman" panose="02020603050405020304" charset="0"/>
                <a:cs typeface="Times New Roman" panose="02020603050405020304" charset="0"/>
              </a:rPr>
              <a:t>ideal gas equation </a:t>
            </a:r>
            <a:r>
              <a:rPr lang="en-US" altLang="zh-CN" sz="2400" dirty="0">
                <a:latin typeface="Times New Roman" panose="02020603050405020304" charset="0"/>
                <a:cs typeface="Times New Roman" panose="02020603050405020304" charset="0"/>
              </a:rPr>
              <a:t>is useful for problems that do not involve changes in </a:t>
            </a:r>
            <a:r>
              <a:rPr lang="en-US" altLang="zh-CN" sz="2400" i="1" dirty="0">
                <a:latin typeface="Times New Roman" panose="02020603050405020304" charset="0"/>
                <a:cs typeface="Times New Roman" panose="02020603050405020304" charset="0"/>
              </a:rPr>
              <a:t>P</a:t>
            </a:r>
            <a:r>
              <a:rPr lang="en-US" altLang="zh-CN" sz="2400" dirty="0">
                <a:latin typeface="Times New Roman" panose="02020603050405020304" charset="0"/>
                <a:cs typeface="Times New Roman" panose="02020603050405020304" charset="0"/>
              </a:rPr>
              <a:t>,</a:t>
            </a:r>
            <a:r>
              <a:rPr lang="en-US" altLang="zh-CN" sz="2400" i="1" dirty="0">
                <a:latin typeface="Times New Roman" panose="02020603050405020304" charset="0"/>
                <a:cs typeface="Times New Roman" panose="02020603050405020304" charset="0"/>
              </a:rPr>
              <a:t>V</a:t>
            </a:r>
            <a:r>
              <a:rPr lang="en-US" altLang="zh-CN" sz="2400" dirty="0">
                <a:latin typeface="Times New Roman" panose="02020603050405020304" charset="0"/>
                <a:cs typeface="Times New Roman" panose="02020603050405020304" charset="0"/>
              </a:rPr>
              <a:t>, </a:t>
            </a:r>
            <a:r>
              <a:rPr lang="en-US" altLang="zh-CN" sz="2400" i="1" dirty="0">
                <a:latin typeface="Times New Roman" panose="02020603050405020304" charset="0"/>
                <a:cs typeface="Times New Roman" panose="02020603050405020304" charset="0"/>
              </a:rPr>
              <a:t>T</a:t>
            </a:r>
            <a:r>
              <a:rPr lang="en-US" altLang="zh-CN" sz="2400" dirty="0">
                <a:latin typeface="Times New Roman" panose="02020603050405020304" charset="0"/>
                <a:cs typeface="Times New Roman" panose="02020603050405020304" charset="0"/>
              </a:rPr>
              <a:t>, and </a:t>
            </a:r>
            <a:r>
              <a:rPr lang="en-US" altLang="zh-CN" sz="2400" i="1" dirty="0">
                <a:latin typeface="Times New Roman" panose="02020603050405020304" charset="0"/>
                <a:cs typeface="Times New Roman" panose="02020603050405020304" charset="0"/>
              </a:rPr>
              <a:t>n </a:t>
            </a:r>
            <a:r>
              <a:rPr lang="en-US" altLang="zh-CN" sz="2400" dirty="0">
                <a:latin typeface="Times New Roman" panose="02020603050405020304" charset="0"/>
                <a:cs typeface="Times New Roman" panose="02020603050405020304" charset="0"/>
              </a:rPr>
              <a:t>for a gas sample.</a:t>
            </a:r>
          </a:p>
          <a:p>
            <a:r>
              <a:rPr lang="en-US" altLang="zh-CN" sz="2400" dirty="0">
                <a:latin typeface="Times New Roman" panose="02020603050405020304" charset="0"/>
                <a:cs typeface="Times New Roman" panose="02020603050405020304" charset="0"/>
              </a:rPr>
              <a:t>When conditions (</a:t>
            </a:r>
            <a:r>
              <a:rPr lang="en-US" altLang="zh-CN" sz="2400" i="1" dirty="0">
                <a:latin typeface="Times New Roman" panose="02020603050405020304" charset="0"/>
                <a:cs typeface="Times New Roman" panose="02020603050405020304" charset="0"/>
              </a:rPr>
              <a:t>P</a:t>
            </a:r>
            <a:r>
              <a:rPr lang="en-US" altLang="zh-CN" sz="2400" dirty="0">
                <a:latin typeface="Times New Roman" panose="02020603050405020304" charset="0"/>
                <a:cs typeface="Times New Roman" panose="02020603050405020304" charset="0"/>
              </a:rPr>
              <a:t>,</a:t>
            </a:r>
            <a:r>
              <a:rPr lang="en-US" altLang="zh-CN" sz="2400" i="1" dirty="0">
                <a:latin typeface="Times New Roman" panose="02020603050405020304" charset="0"/>
                <a:cs typeface="Times New Roman" panose="02020603050405020304" charset="0"/>
              </a:rPr>
              <a:t>V</a:t>
            </a:r>
            <a:r>
              <a:rPr lang="en-US" altLang="zh-CN" sz="2400" dirty="0">
                <a:latin typeface="Times New Roman" panose="02020603050405020304" charset="0"/>
                <a:cs typeface="Times New Roman" panose="02020603050405020304" charset="0"/>
              </a:rPr>
              <a:t>, </a:t>
            </a:r>
            <a:r>
              <a:rPr lang="en-US" altLang="zh-CN" sz="2400" i="1" dirty="0">
                <a:latin typeface="Times New Roman" panose="02020603050405020304" charset="0"/>
                <a:cs typeface="Times New Roman" panose="02020603050405020304" charset="0"/>
              </a:rPr>
              <a:t>T</a:t>
            </a:r>
            <a:r>
              <a:rPr lang="en-US" altLang="zh-CN" sz="2400" dirty="0">
                <a:latin typeface="Times New Roman" panose="02020603050405020304" charset="0"/>
                <a:cs typeface="Times New Roman" panose="02020603050405020304" charset="0"/>
              </a:rPr>
              <a:t>, and </a:t>
            </a:r>
            <a:r>
              <a:rPr lang="en-US" altLang="zh-CN" sz="2400" i="1" dirty="0">
                <a:latin typeface="Times New Roman" panose="02020603050405020304" charset="0"/>
                <a:cs typeface="Times New Roman" panose="02020603050405020304" charset="0"/>
              </a:rPr>
              <a:t>n </a:t>
            </a:r>
            <a:r>
              <a:rPr lang="en-US" altLang="zh-CN" sz="2400" dirty="0">
                <a:latin typeface="Times New Roman" panose="02020603050405020304" charset="0"/>
                <a:cs typeface="Times New Roman" panose="02020603050405020304" charset="0"/>
              </a:rPr>
              <a:t>for a gas sample) change, a modified form of the ideal gas equation is employed that takes into account the initial and final conditions.</a:t>
            </a:r>
            <a:endParaRPr lang="zh-CN" altLang="en-US" sz="2400" dirty="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014143" y="3330373"/>
            <a:ext cx="2295525" cy="942975"/>
          </a:xfrm>
          <a:prstGeom prst="rect">
            <a:avLst/>
          </a:prstGeom>
        </p:spPr>
      </p:pic>
      <p:pic>
        <p:nvPicPr>
          <p:cNvPr id="6" name="Picture 5"/>
          <p:cNvPicPr>
            <a:picLocks noChangeAspect="1"/>
          </p:cNvPicPr>
          <p:nvPr/>
        </p:nvPicPr>
        <p:blipFill>
          <a:blip r:embed="rId4"/>
          <a:stretch>
            <a:fillRect/>
          </a:stretch>
        </p:blipFill>
        <p:spPr>
          <a:xfrm>
            <a:off x="2089644" y="2369888"/>
            <a:ext cx="6486525" cy="809625"/>
          </a:xfrm>
          <a:prstGeom prst="rect">
            <a:avLst/>
          </a:prstGeom>
        </p:spPr>
      </p:pic>
      <p:sp>
        <p:nvSpPr>
          <p:cNvPr id="7" name="Rectangle 6"/>
          <p:cNvSpPr/>
          <p:nvPr/>
        </p:nvSpPr>
        <p:spPr>
          <a:xfrm>
            <a:off x="699081" y="4224153"/>
            <a:ext cx="10449888" cy="830997"/>
          </a:xfrm>
          <a:prstGeom prst="rect">
            <a:avLst/>
          </a:prstGeom>
        </p:spPr>
        <p:txBody>
          <a:bodyPr wrap="square">
            <a:spAutoFit/>
          </a:bodyPr>
          <a:lstStyle/>
          <a:p>
            <a:r>
              <a:rPr lang="en-US" altLang="zh-CN" sz="2400" dirty="0">
                <a:latin typeface="Times New Roman" panose="02020603050405020304" charset="0"/>
              </a:rPr>
              <a:t>If </a:t>
            </a:r>
            <a:r>
              <a:rPr lang="en-US" altLang="zh-CN" sz="2400" i="1" dirty="0">
                <a:latin typeface="Times New Roman" panose="02020603050405020304" charset="0"/>
              </a:rPr>
              <a:t>n</a:t>
            </a:r>
            <a:r>
              <a:rPr lang="en-US" altLang="zh-CN" sz="1000" dirty="0">
                <a:latin typeface="Times New Roman" panose="02020603050405020304" charset="0"/>
              </a:rPr>
              <a:t>1 </a:t>
            </a:r>
            <a:r>
              <a:rPr lang="en-US" altLang="zh-CN" sz="2400" dirty="0">
                <a:latin typeface="MathematicalPi-One"/>
              </a:rPr>
              <a:t> = </a:t>
            </a:r>
            <a:r>
              <a:rPr lang="en-US" altLang="zh-CN" sz="2400" i="1" dirty="0">
                <a:latin typeface="Times New Roman" panose="02020603050405020304" charset="0"/>
              </a:rPr>
              <a:t>n</a:t>
            </a:r>
            <a:r>
              <a:rPr lang="en-US" altLang="zh-CN" sz="1000" dirty="0">
                <a:latin typeface="Times New Roman" panose="02020603050405020304" charset="0"/>
              </a:rPr>
              <a:t>2</a:t>
            </a:r>
            <a:r>
              <a:rPr lang="en-US" altLang="zh-CN" sz="2400" dirty="0">
                <a:latin typeface="Times New Roman" panose="02020603050405020304" charset="0"/>
              </a:rPr>
              <a:t>, as is usually the case because the amount of gas normally does not change, </a:t>
            </a:r>
            <a:r>
              <a:rPr lang="en-GB" altLang="zh-CN" sz="2400" dirty="0">
                <a:latin typeface="Times New Roman" panose="02020603050405020304" charset="0"/>
              </a:rPr>
              <a:t>the equation becomes</a:t>
            </a:r>
            <a:endParaRPr lang="zh-CN" altLang="en-US" sz="2400" dirty="0"/>
          </a:p>
        </p:txBody>
      </p:sp>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2089644" y="5064519"/>
            <a:ext cx="1724025" cy="885825"/>
          </a:xfrm>
          <a:prstGeom prst="rect">
            <a:avLst/>
          </a:prstGeom>
        </p:spPr>
      </p:pic>
      <p:sp>
        <p:nvSpPr>
          <p:cNvPr id="9" name="Rectangle 25"/>
          <p:cNvSpPr>
            <a:spLocks noChangeArrowheads="1"/>
          </p:cNvSpPr>
          <p:nvPr/>
        </p:nvSpPr>
        <p:spPr bwMode="auto">
          <a:xfrm>
            <a:off x="4028180" y="1087584"/>
            <a:ext cx="19677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i="1" dirty="0">
                <a:solidFill>
                  <a:srgbClr val="000080"/>
                </a:solidFill>
                <a:latin typeface="Arial" panose="020B0604020202020204" pitchFamily="34" charset="0"/>
              </a:rPr>
              <a:t>PV</a:t>
            </a:r>
            <a:r>
              <a:rPr lang="en-US" altLang="en-US" dirty="0">
                <a:solidFill>
                  <a:srgbClr val="000080"/>
                </a:solidFill>
                <a:latin typeface="Arial" panose="020B0604020202020204" pitchFamily="34" charset="0"/>
              </a:rPr>
              <a:t> = </a:t>
            </a:r>
            <a:r>
              <a:rPr lang="en-US" altLang="en-US" i="1" dirty="0" err="1">
                <a:solidFill>
                  <a:srgbClr val="000080"/>
                </a:solidFill>
                <a:latin typeface="Arial" panose="020B0604020202020204" pitchFamily="34" charset="0"/>
              </a:rPr>
              <a:t>nRT</a:t>
            </a:r>
            <a:endParaRPr lang="en-US" altLang="en-US" i="1" dirty="0">
              <a:solidFill>
                <a:srgbClr val="00008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7055"/>
          </a:xfrm>
        </p:spPr>
        <p:txBody>
          <a:bodyPr>
            <a:normAutofit/>
          </a:bodyPr>
          <a:lstStyle/>
          <a:p>
            <a:r>
              <a:rPr lang="en-US" altLang="zh-CN" sz="3200" b="1" dirty="0">
                <a:latin typeface="Arial Black" panose="020B0A04020102020204" pitchFamily="34" charset="0"/>
              </a:rPr>
              <a:t>Properties of Gases</a:t>
            </a:r>
            <a:endParaRPr lang="zh-CN" altLang="en-US" sz="3200" b="1" dirty="0">
              <a:latin typeface="Arial Black" panose="020B0A04020102020204" pitchFamily="34" charset="0"/>
            </a:endParaRPr>
          </a:p>
        </p:txBody>
      </p:sp>
      <p:sp>
        <p:nvSpPr>
          <p:cNvPr id="3" name="Content Placeholder 2"/>
          <p:cNvSpPr>
            <a:spLocks noGrp="1"/>
          </p:cNvSpPr>
          <p:nvPr>
            <p:ph idx="1"/>
          </p:nvPr>
        </p:nvSpPr>
        <p:spPr>
          <a:xfrm>
            <a:off x="696286" y="1308684"/>
            <a:ext cx="10657514" cy="4868280"/>
          </a:xfrm>
        </p:spPr>
        <p:txBody>
          <a:bodyPr/>
          <a:lstStyle/>
          <a:p>
            <a:endParaRPr lang="zh-CN" altLang="en-US" dirty="0"/>
          </a:p>
        </p:txBody>
      </p:sp>
      <p:pic>
        <p:nvPicPr>
          <p:cNvPr id="4" name="Picture 3"/>
          <p:cNvPicPr>
            <a:picLocks noChangeAspect="1"/>
          </p:cNvPicPr>
          <p:nvPr/>
        </p:nvPicPr>
        <p:blipFill>
          <a:blip r:embed="rId2"/>
          <a:stretch>
            <a:fillRect/>
          </a:stretch>
        </p:blipFill>
        <p:spPr>
          <a:xfrm>
            <a:off x="959840" y="1405855"/>
            <a:ext cx="7454129" cy="473278"/>
          </a:xfrm>
          <a:prstGeom prst="rect">
            <a:avLst/>
          </a:prstGeom>
        </p:spPr>
      </p:pic>
      <p:pic>
        <p:nvPicPr>
          <p:cNvPr id="5" name="Picture 4"/>
          <p:cNvPicPr>
            <a:picLocks noChangeAspect="1"/>
          </p:cNvPicPr>
          <p:nvPr/>
        </p:nvPicPr>
        <p:blipFill>
          <a:blip r:embed="rId3"/>
          <a:stretch>
            <a:fillRect/>
          </a:stretch>
        </p:blipFill>
        <p:spPr>
          <a:xfrm>
            <a:off x="959840" y="2038525"/>
            <a:ext cx="8377107" cy="452002"/>
          </a:xfrm>
          <a:prstGeom prst="rect">
            <a:avLst/>
          </a:prstGeom>
        </p:spPr>
      </p:pic>
      <p:pic>
        <p:nvPicPr>
          <p:cNvPr id="6" name="Picture 5"/>
          <p:cNvPicPr>
            <a:picLocks noChangeAspect="1"/>
          </p:cNvPicPr>
          <p:nvPr/>
        </p:nvPicPr>
        <p:blipFill>
          <a:blip r:embed="rId4"/>
          <a:stretch>
            <a:fillRect/>
          </a:stretch>
        </p:blipFill>
        <p:spPr>
          <a:xfrm>
            <a:off x="959840" y="2717031"/>
            <a:ext cx="8562209" cy="452002"/>
          </a:xfrm>
          <a:prstGeom prst="rect">
            <a:avLst/>
          </a:prstGeom>
        </p:spPr>
      </p:pic>
      <p:pic>
        <p:nvPicPr>
          <p:cNvPr id="7" name="Picture 6"/>
          <p:cNvPicPr>
            <a:picLocks noChangeAspect="1"/>
          </p:cNvPicPr>
          <p:nvPr/>
        </p:nvPicPr>
        <p:blipFill>
          <a:blip r:embed="rId5"/>
          <a:stretch>
            <a:fillRect/>
          </a:stretch>
        </p:blipFill>
        <p:spPr>
          <a:xfrm>
            <a:off x="959840" y="3395537"/>
            <a:ext cx="7019325" cy="452002"/>
          </a:xfrm>
          <a:prstGeom prst="rect">
            <a:avLst/>
          </a:prstGeom>
        </p:spPr>
      </p:pic>
      <p:pic>
        <p:nvPicPr>
          <p:cNvPr id="8" name="Picture 7"/>
          <p:cNvPicPr>
            <a:picLocks noChangeAspect="1"/>
          </p:cNvPicPr>
          <p:nvPr/>
        </p:nvPicPr>
        <p:blipFill>
          <a:blip r:embed="rId6"/>
          <a:stretch>
            <a:fillRect/>
          </a:stretch>
        </p:blipFill>
        <p:spPr>
          <a:xfrm>
            <a:off x="959840" y="4074043"/>
            <a:ext cx="8955290" cy="4520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06662"/>
          </a:xfrm>
        </p:spPr>
        <p:txBody>
          <a:bodyPr>
            <a:normAutofit fontScale="90000"/>
          </a:bodyPr>
          <a:lstStyle/>
          <a:p>
            <a:r>
              <a:rPr lang="en-US" altLang="zh-CN" dirty="0"/>
              <a:t>Practice exercise</a:t>
            </a:r>
            <a:endParaRPr lang="zh-CN" altLang="en-US" dirty="0"/>
          </a:p>
        </p:txBody>
      </p:sp>
      <p:sp>
        <p:nvSpPr>
          <p:cNvPr id="3" name="Content Placeholder 2"/>
          <p:cNvSpPr>
            <a:spLocks noGrp="1"/>
          </p:cNvSpPr>
          <p:nvPr>
            <p:ph idx="1"/>
          </p:nvPr>
        </p:nvSpPr>
        <p:spPr>
          <a:xfrm>
            <a:off x="335560" y="1006679"/>
            <a:ext cx="11018240" cy="5170284"/>
          </a:xfrm>
        </p:spPr>
        <p:txBody>
          <a:bodyPr/>
          <a:lstStyle/>
          <a:p>
            <a:r>
              <a:rPr lang="en-US" altLang="zh-CN" dirty="0"/>
              <a:t>Calculate the volume (in liters) occupied by 7.40 g of NH</a:t>
            </a:r>
            <a:r>
              <a:rPr lang="en-US" altLang="zh-CN" baseline="-25000" dirty="0"/>
              <a:t>3</a:t>
            </a:r>
            <a:r>
              <a:rPr lang="en-US" altLang="zh-CN" dirty="0"/>
              <a:t> at STP.</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r>
              <a:rPr lang="en-US" altLang="zh-CN" dirty="0"/>
              <a:t>Practice exercise</a:t>
            </a:r>
            <a:endParaRPr lang="zh-CN" altLang="en-US" dirty="0"/>
          </a:p>
        </p:txBody>
      </p:sp>
      <p:sp>
        <p:nvSpPr>
          <p:cNvPr id="3" name="Content Placeholder 2"/>
          <p:cNvSpPr>
            <a:spLocks noGrp="1"/>
          </p:cNvSpPr>
          <p:nvPr>
            <p:ph idx="1"/>
          </p:nvPr>
        </p:nvSpPr>
        <p:spPr>
          <a:xfrm>
            <a:off x="360727" y="964734"/>
            <a:ext cx="10993073" cy="5212229"/>
          </a:xfrm>
        </p:spPr>
        <p:txBody>
          <a:bodyPr>
            <a:normAutofit/>
          </a:bodyPr>
          <a:lstStyle/>
          <a:p>
            <a:r>
              <a:rPr lang="en-US" altLang="zh-CN" sz="2400" dirty="0">
                <a:latin typeface="Times New Roman" panose="02020603050405020304" charset="0"/>
                <a:cs typeface="Times New Roman" panose="02020603050405020304" charset="0"/>
              </a:rPr>
              <a:t>Sulfur hexafluoride (SF6) is a colorless, odorless, very unreactive gas. Calculate the pressure (in atm) exerted by 1.82 moles of the gas in a steel vessel of volume 5.43 L </a:t>
            </a:r>
            <a:r>
              <a:rPr lang="en-GB" altLang="zh-CN" sz="2400" dirty="0">
                <a:latin typeface="Times New Roman" panose="02020603050405020304" charset="0"/>
                <a:cs typeface="Times New Roman" panose="02020603050405020304" charset="0"/>
              </a:rPr>
              <a:t>at 45C.</a:t>
            </a:r>
            <a:endParaRPr lang="zh-CN" altLang="en-US" sz="2400" dirty="0">
              <a:latin typeface="Times New Roman" panose="02020603050405020304" charset="0"/>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endParaRPr lang="zh-CN" altLang="en-US" dirty="0"/>
          </a:p>
        </p:txBody>
      </p:sp>
      <p:sp>
        <p:nvSpPr>
          <p:cNvPr id="3" name="Content Placeholder 2"/>
          <p:cNvSpPr>
            <a:spLocks noGrp="1"/>
          </p:cNvSpPr>
          <p:nvPr>
            <p:ph idx="1"/>
          </p:nvPr>
        </p:nvSpPr>
        <p:spPr>
          <a:xfrm>
            <a:off x="327171" y="956345"/>
            <a:ext cx="11026629" cy="5220618"/>
          </a:xfrm>
        </p:spPr>
        <p:txBody>
          <a:bodyPr>
            <a:normAutofit/>
          </a:bodyPr>
          <a:lstStyle/>
          <a:p>
            <a:r>
              <a:rPr lang="en-US" altLang="zh-CN" sz="2400" dirty="0">
                <a:latin typeface="Times New Roman" panose="02020603050405020304" charset="0"/>
                <a:cs typeface="Times New Roman" panose="02020603050405020304" charset="0"/>
              </a:rPr>
              <a:t>A small bubble rises from the bottom of a lake, where the temperature and pressure are 8C and 6.4 atm, to the water’s surface, where the temperature is 25C and the pressure is 1.0 atm. Calculate the final volume (in mL) of the bubble if its initial volume was </a:t>
            </a:r>
            <a:r>
              <a:rPr lang="en-GB" altLang="zh-CN" sz="2400" dirty="0">
                <a:latin typeface="Times New Roman" panose="02020603050405020304" charset="0"/>
                <a:cs typeface="Times New Roman" panose="02020603050405020304" charset="0"/>
              </a:rPr>
              <a:t>2.1 </a:t>
            </a:r>
            <a:r>
              <a:rPr lang="en-GB" altLang="zh-CN" sz="2400" dirty="0" err="1">
                <a:latin typeface="Times New Roman" panose="02020603050405020304" charset="0"/>
                <a:cs typeface="Times New Roman" panose="02020603050405020304" charset="0"/>
              </a:rPr>
              <a:t>mL.</a:t>
            </a:r>
            <a:endParaRPr lang="zh-CN" altLang="en-US" sz="2400" dirty="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365511" y="2382473"/>
            <a:ext cx="5002681" cy="16410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89884"/>
          </a:xfrm>
        </p:spPr>
        <p:txBody>
          <a:bodyPr>
            <a:normAutofit fontScale="90000"/>
          </a:bodyPr>
          <a:lstStyle/>
          <a:p>
            <a:endParaRPr lang="zh-CN" altLang="en-US" dirty="0"/>
          </a:p>
        </p:txBody>
      </p:sp>
      <p:sp>
        <p:nvSpPr>
          <p:cNvPr id="3" name="Content Placeholder 2"/>
          <p:cNvSpPr>
            <a:spLocks noGrp="1"/>
          </p:cNvSpPr>
          <p:nvPr>
            <p:ph idx="1"/>
          </p:nvPr>
        </p:nvSpPr>
        <p:spPr>
          <a:xfrm>
            <a:off x="302004" y="964734"/>
            <a:ext cx="11051796" cy="5212229"/>
          </a:xfrm>
        </p:spPr>
        <p:txBody>
          <a:bodyPr>
            <a:normAutofit/>
          </a:bodyPr>
          <a:lstStyle/>
          <a:p>
            <a:r>
              <a:rPr lang="en-US" altLang="zh-CN" sz="2400" dirty="0">
                <a:latin typeface="Times New Roman" panose="02020603050405020304" charset="0"/>
                <a:cs typeface="Times New Roman" panose="02020603050405020304" charset="0"/>
              </a:rPr>
              <a:t>A gas initially at 4.0 L, 1.2 atm, and 66C undergoes a change so that its final volume and temperature are 1.7 L and 42C. What is its final pressure? Assume the number of moles remains unchanged.</a:t>
            </a:r>
            <a:endParaRPr lang="zh-CN" altLang="en-US" sz="2400" dirty="0">
              <a:latin typeface="Times New Roman" panose="02020603050405020304" charset="0"/>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6"/>
            <a:ext cx="10515600" cy="666720"/>
          </a:xfrm>
        </p:spPr>
        <p:txBody>
          <a:bodyPr>
            <a:normAutofit/>
          </a:bodyPr>
          <a:lstStyle/>
          <a:p>
            <a:r>
              <a:rPr lang="en-US" altLang="zh-CN" sz="3200" b="1" dirty="0">
                <a:latin typeface="Times New Roman" panose="02020603050405020304" charset="0"/>
                <a:cs typeface="Times New Roman" panose="02020603050405020304" charset="0"/>
              </a:rPr>
              <a:t>Dalton’s Law of Partial Pressures</a:t>
            </a:r>
            <a:endParaRPr lang="zh-CN" altLang="en-US" sz="3200"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36228" y="1031846"/>
            <a:ext cx="10917572" cy="5145117"/>
          </a:xfrm>
        </p:spPr>
        <p:txBody>
          <a:bodyPr/>
          <a:lstStyle/>
          <a:p>
            <a:r>
              <a:rPr lang="en-GB" altLang="zh-CN" dirty="0">
                <a:latin typeface="Times" panose="02020603050405020304" pitchFamily="18" charset="0"/>
                <a:cs typeface="Times" panose="02020603050405020304" pitchFamily="18" charset="0"/>
              </a:rPr>
              <a:t>In the mixtures </a:t>
            </a:r>
            <a:r>
              <a:rPr lang="en-US" altLang="zh-CN" dirty="0">
                <a:latin typeface="Times" panose="02020603050405020304" pitchFamily="18" charset="0"/>
                <a:cs typeface="Times" panose="02020603050405020304" pitchFamily="18" charset="0"/>
              </a:rPr>
              <a:t>of gases, the total gas pressure is related to </a:t>
            </a:r>
            <a:r>
              <a:rPr lang="en-US" altLang="zh-CN" b="1" i="1" dirty="0">
                <a:latin typeface="Times" panose="02020603050405020304" pitchFamily="18" charset="0"/>
                <a:cs typeface="Times" panose="02020603050405020304" pitchFamily="18" charset="0"/>
              </a:rPr>
              <a:t>partial pressures, </a:t>
            </a:r>
            <a:r>
              <a:rPr lang="en-US" altLang="zh-CN" dirty="0">
                <a:latin typeface="Times" panose="02020603050405020304" pitchFamily="18" charset="0"/>
                <a:cs typeface="Times" panose="02020603050405020304" pitchFamily="18" charset="0"/>
              </a:rPr>
              <a:t>that is, </a:t>
            </a:r>
            <a:r>
              <a:rPr lang="en-US" altLang="zh-CN" i="1" dirty="0">
                <a:latin typeface="Times" panose="02020603050405020304" pitchFamily="18" charset="0"/>
                <a:cs typeface="Times" panose="02020603050405020304" pitchFamily="18" charset="0"/>
              </a:rPr>
              <a:t>the pressures of individual gas components in the mixture.</a:t>
            </a:r>
          </a:p>
          <a:p>
            <a:r>
              <a:rPr lang="en-US" altLang="zh-CN" dirty="0">
                <a:latin typeface="Times New Roman" panose="02020603050405020304" charset="0"/>
                <a:cs typeface="Times New Roman" panose="02020603050405020304" charset="0"/>
              </a:rPr>
              <a:t>For a mixture of gases in a container,</a:t>
            </a:r>
          </a:p>
          <a:p>
            <a:pPr marL="533400" indent="-533400"/>
            <a:r>
              <a:rPr lang="en-US" altLang="zh-CN" i="1" dirty="0">
                <a:latin typeface="Times New Roman" panose="02020603050405020304" charset="0"/>
                <a:cs typeface="Times New Roman" panose="02020603050405020304" charset="0"/>
              </a:rPr>
              <a:t>The total pressure exerted is the sum of the pressures that each gas would exert if it were alone.</a:t>
            </a:r>
            <a:endParaRPr lang="en-US" altLang="zh-CN" i="1" dirty="0">
              <a:solidFill>
                <a:srgbClr val="0000FF"/>
              </a:solidFill>
              <a:latin typeface="Times New Roman" panose="02020603050405020304" charset="0"/>
              <a:cs typeface="Times New Roman" panose="02020603050405020304" charset="0"/>
            </a:endParaRPr>
          </a:p>
          <a:p>
            <a:pPr marL="533400" indent="-533400"/>
            <a:r>
              <a:rPr lang="en-US" altLang="en-US" dirty="0">
                <a:latin typeface="Times New Roman" panose="02020603050405020304" charset="0"/>
                <a:cs typeface="Times New Roman" panose="02020603050405020304" charset="0"/>
              </a:rPr>
              <a:t>In other words,</a:t>
            </a:r>
          </a:p>
          <a:p>
            <a:pPr marL="0" indent="0">
              <a:buNone/>
            </a:pPr>
            <a:r>
              <a:rPr lang="en-US" altLang="zh-CN" i="1" dirty="0">
                <a:solidFill>
                  <a:srgbClr val="0000FF"/>
                </a:solidFill>
                <a:latin typeface="Times New Roman" panose="02020603050405020304" charset="0"/>
                <a:cs typeface="Times New Roman" panose="02020603050405020304" charset="0"/>
              </a:rPr>
              <a:t>		</a:t>
            </a:r>
            <a:endParaRPr lang="zh-CN" altLang="en-US" dirty="0"/>
          </a:p>
        </p:txBody>
      </p:sp>
      <p:pic>
        <p:nvPicPr>
          <p:cNvPr id="5" name="Picture 4">
            <a:extLst>
              <a:ext uri="{FF2B5EF4-FFF2-40B4-BE49-F238E27FC236}">
                <a16:creationId xmlns:a16="http://schemas.microsoft.com/office/drawing/2014/main" id="{DCEA204D-E409-4668-A6E5-2A84E729B557}"/>
              </a:ext>
            </a:extLst>
          </p:cNvPr>
          <p:cNvPicPr>
            <a:picLocks noChangeAspect="1"/>
          </p:cNvPicPr>
          <p:nvPr/>
        </p:nvPicPr>
        <p:blipFill>
          <a:blip r:embed="rId2"/>
          <a:stretch>
            <a:fillRect/>
          </a:stretch>
        </p:blipFill>
        <p:spPr>
          <a:xfrm>
            <a:off x="6972300" y="3604404"/>
            <a:ext cx="4663682" cy="2518744"/>
          </a:xfrm>
          <a:prstGeom prst="rect">
            <a:avLst/>
          </a:prstGeom>
        </p:spPr>
      </p:pic>
      <p:sp>
        <p:nvSpPr>
          <p:cNvPr id="6" name="Rectangle 5">
            <a:extLst>
              <a:ext uri="{FF2B5EF4-FFF2-40B4-BE49-F238E27FC236}">
                <a16:creationId xmlns:a16="http://schemas.microsoft.com/office/drawing/2014/main" id="{3546CBA6-26DB-4E72-8703-F06C416F441B}"/>
              </a:ext>
            </a:extLst>
          </p:cNvPr>
          <p:cNvSpPr/>
          <p:nvPr/>
        </p:nvSpPr>
        <p:spPr>
          <a:xfrm>
            <a:off x="6539025" y="6140611"/>
            <a:ext cx="5530232" cy="369332"/>
          </a:xfrm>
          <a:prstGeom prst="rect">
            <a:avLst/>
          </a:prstGeom>
        </p:spPr>
        <p:txBody>
          <a:bodyPr wrap="none">
            <a:spAutoFit/>
          </a:bodyPr>
          <a:lstStyle/>
          <a:p>
            <a:r>
              <a:rPr lang="en-US" altLang="zh-CN" i="1" dirty="0">
                <a:latin typeface="Times New Roman" panose="02020603050405020304" pitchFamily="18" charset="0"/>
              </a:rPr>
              <a:t>Schematic illustration of Dalton’s law of partial pressures</a:t>
            </a:r>
            <a:endParaRPr lang="zh-CN" altLang="en-US" dirty="0"/>
          </a:p>
        </p:txBody>
      </p:sp>
      <p:pic>
        <p:nvPicPr>
          <p:cNvPr id="7" name="Picture 6">
            <a:extLst>
              <a:ext uri="{FF2B5EF4-FFF2-40B4-BE49-F238E27FC236}">
                <a16:creationId xmlns:a16="http://schemas.microsoft.com/office/drawing/2014/main" id="{6B5F87BB-B623-46D7-BD41-AE2CD117A4FF}"/>
              </a:ext>
            </a:extLst>
          </p:cNvPr>
          <p:cNvPicPr>
            <a:picLocks noChangeAspect="1"/>
          </p:cNvPicPr>
          <p:nvPr/>
        </p:nvPicPr>
        <p:blipFill>
          <a:blip r:embed="rId3"/>
          <a:stretch>
            <a:fillRect/>
          </a:stretch>
        </p:blipFill>
        <p:spPr>
          <a:xfrm>
            <a:off x="1833434" y="4493094"/>
            <a:ext cx="4516566" cy="6894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8941"/>
          </a:xfrm>
        </p:spPr>
        <p:txBody>
          <a:bodyPr>
            <a:noAutofit/>
          </a:bodyPr>
          <a:lstStyle/>
          <a:p>
            <a:r>
              <a:rPr lang="en-US" altLang="zh-CN" sz="3200" b="1" dirty="0">
                <a:latin typeface="Times New Roman" panose="02020603050405020304" charset="0"/>
                <a:cs typeface="Times New Roman" panose="02020603050405020304" charset="0"/>
              </a:rPr>
              <a:t>Partial Pressure</a:t>
            </a:r>
            <a:endParaRPr lang="zh-CN" altLang="en-US" sz="3200" dirty="0"/>
          </a:p>
        </p:txBody>
      </p:sp>
      <p:sp>
        <p:nvSpPr>
          <p:cNvPr id="3" name="Content Placeholder 2"/>
          <p:cNvSpPr>
            <a:spLocks noGrp="1"/>
          </p:cNvSpPr>
          <p:nvPr>
            <p:ph idx="1"/>
          </p:nvPr>
        </p:nvSpPr>
        <p:spPr>
          <a:xfrm>
            <a:off x="536895" y="1073791"/>
            <a:ext cx="10816905" cy="5103172"/>
          </a:xfrm>
        </p:spPr>
        <p:txBody>
          <a:bodyPr/>
          <a:lstStyle/>
          <a:p>
            <a:r>
              <a:rPr lang="en-US" altLang="en-US" dirty="0">
                <a:latin typeface="Times New Roman" panose="02020603050405020304" charset="0"/>
                <a:cs typeface="Times New Roman" panose="02020603050405020304" charset="0"/>
              </a:rPr>
              <a:t>When one collects a gas over water, there is water vapor mixed in with the gas.</a:t>
            </a:r>
          </a:p>
          <a:p>
            <a:r>
              <a:rPr lang="en-US" altLang="en-US" dirty="0">
                <a:latin typeface="Times New Roman" panose="02020603050405020304" charset="0"/>
                <a:cs typeface="Times New Roman" panose="02020603050405020304" charset="0"/>
              </a:rPr>
              <a:t>To find only the pressure of the desired gas, one must subtract the vapor pressure of water from the total pressure.</a:t>
            </a:r>
          </a:p>
          <a:p>
            <a:endParaRPr lang="zh-CN" altLang="en-US" dirty="0"/>
          </a:p>
        </p:txBody>
      </p:sp>
      <p:pic>
        <p:nvPicPr>
          <p:cNvPr id="4" name="Picture 3" descr="10_16"/>
          <p:cNvPicPr>
            <a:picLocks noGrp="1" noChangeAspect="1"/>
          </p:cNvPicPr>
          <p:nvPr/>
        </p:nvPicPr>
        <p:blipFill>
          <a:blip r:embed="rId2"/>
          <a:srcRect b="15398"/>
          <a:stretch>
            <a:fillRect/>
          </a:stretch>
        </p:blipFill>
        <p:spPr>
          <a:xfrm>
            <a:off x="2568415" y="3187562"/>
            <a:ext cx="6518275" cy="2287588"/>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3715"/>
          </a:xfrm>
        </p:spPr>
        <p:txBody>
          <a:bodyPr>
            <a:normAutofit fontScale="90000"/>
          </a:bodyPr>
          <a:lstStyle/>
          <a:p>
            <a:endParaRPr lang="zh-CN" altLang="en-US"/>
          </a:p>
        </p:txBody>
      </p:sp>
      <p:sp>
        <p:nvSpPr>
          <p:cNvPr id="3" name="Content Placeholder 2"/>
          <p:cNvSpPr>
            <a:spLocks noGrp="1"/>
          </p:cNvSpPr>
          <p:nvPr>
            <p:ph idx="1"/>
          </p:nvPr>
        </p:nvSpPr>
        <p:spPr>
          <a:xfrm>
            <a:off x="444617" y="855677"/>
            <a:ext cx="10909183" cy="5321286"/>
          </a:xfrm>
        </p:spPr>
        <p:txBody>
          <a:bodyPr/>
          <a:lstStyle/>
          <a:p>
            <a:r>
              <a:rPr lang="en-US" altLang="zh-CN" sz="2400" dirty="0">
                <a:latin typeface="Times New Roman" panose="02020603050405020304" charset="0"/>
                <a:cs typeface="Times New Roman" panose="02020603050405020304" charset="0"/>
              </a:rPr>
              <a:t>Example, </a:t>
            </a:r>
            <a:r>
              <a:rPr lang="en-US" altLang="zh-CN" sz="2400" b="1" dirty="0">
                <a:latin typeface="Times New Roman" panose="02020603050405020304" charset="0"/>
                <a:cs typeface="Times New Roman" panose="02020603050405020304" charset="0"/>
              </a:rPr>
              <a:t>natural gas </a:t>
            </a:r>
            <a:r>
              <a:rPr lang="en-US" altLang="zh-CN" sz="2400" dirty="0">
                <a:latin typeface="Times New Roman" panose="02020603050405020304" charset="0"/>
                <a:cs typeface="Times New Roman" panose="02020603050405020304" charset="0"/>
              </a:rPr>
              <a:t>(composition of methane and ethane)</a:t>
            </a:r>
          </a:p>
          <a:p>
            <a:r>
              <a:rPr lang="en-US" altLang="zh-CN" sz="2400" dirty="0">
                <a:latin typeface="Times New Roman" panose="02020603050405020304" charset="0"/>
                <a:cs typeface="Times New Roman" panose="02020603050405020304" charset="0"/>
              </a:rPr>
              <a:t>Assume natural gas, behaves like ideal gas, pressure can be written as follows:</a:t>
            </a:r>
            <a:endParaRPr lang="zh-CN" altLang="en-US" sz="2400" dirty="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tretch>
            <a:fillRect/>
          </a:stretch>
        </p:blipFill>
        <p:spPr>
          <a:xfrm>
            <a:off x="3572552" y="3522076"/>
            <a:ext cx="1113748" cy="700070"/>
          </a:xfrm>
          <a:prstGeom prst="rect">
            <a:avLst/>
          </a:prstGeom>
        </p:spPr>
      </p:pic>
      <p:pic>
        <p:nvPicPr>
          <p:cNvPr id="5" name="Picture 4"/>
          <p:cNvPicPr>
            <a:picLocks noChangeAspect="1"/>
          </p:cNvPicPr>
          <p:nvPr/>
        </p:nvPicPr>
        <p:blipFill>
          <a:blip r:embed="rId3"/>
          <a:stretch>
            <a:fillRect/>
          </a:stretch>
        </p:blipFill>
        <p:spPr>
          <a:xfrm>
            <a:off x="1935487" y="2170154"/>
            <a:ext cx="1885950" cy="409575"/>
          </a:xfrm>
          <a:prstGeom prst="rect">
            <a:avLst/>
          </a:prstGeom>
        </p:spPr>
      </p:pic>
      <p:pic>
        <p:nvPicPr>
          <p:cNvPr id="6" name="Picture 5"/>
          <p:cNvPicPr>
            <a:picLocks noChangeAspect="1"/>
          </p:cNvPicPr>
          <p:nvPr/>
        </p:nvPicPr>
        <p:blipFill>
          <a:blip r:embed="rId4"/>
          <a:stretch>
            <a:fillRect/>
          </a:stretch>
        </p:blipFill>
        <p:spPr>
          <a:xfrm>
            <a:off x="3690937" y="2674107"/>
            <a:ext cx="4810125" cy="666750"/>
          </a:xfrm>
          <a:prstGeom prst="rect">
            <a:avLst/>
          </a:prstGeom>
        </p:spPr>
      </p:pic>
      <p:sp>
        <p:nvSpPr>
          <p:cNvPr id="7" name="Rectangle 6">
            <a:extLst>
              <a:ext uri="{FF2B5EF4-FFF2-40B4-BE49-F238E27FC236}">
                <a16:creationId xmlns:a16="http://schemas.microsoft.com/office/drawing/2014/main" id="{85146F74-2E60-49B8-84C3-F5ACAC5AF790}"/>
              </a:ext>
            </a:extLst>
          </p:cNvPr>
          <p:cNvSpPr/>
          <p:nvPr/>
        </p:nvSpPr>
        <p:spPr>
          <a:xfrm>
            <a:off x="2102851" y="4399705"/>
            <a:ext cx="4352474" cy="369332"/>
          </a:xfrm>
          <a:prstGeom prst="rect">
            <a:avLst/>
          </a:prstGeom>
        </p:spPr>
        <p:txBody>
          <a:bodyPr wrap="none">
            <a:spAutoFit/>
          </a:bodyPr>
          <a:lstStyle/>
          <a:p>
            <a:r>
              <a:rPr lang="en-US" altLang="zh-CN" dirty="0">
                <a:latin typeface="Times New Roman" panose="02020603050405020304" pitchFamily="18" charset="0"/>
              </a:rPr>
              <a:t>where </a:t>
            </a:r>
            <a:r>
              <a:rPr lang="en-US" altLang="zh-CN" i="1" dirty="0">
                <a:latin typeface="Times New Roman" panose="02020603050405020304" pitchFamily="18" charset="0"/>
              </a:rPr>
              <a:t>n</a:t>
            </a:r>
            <a:r>
              <a:rPr lang="en-US" altLang="zh-CN" dirty="0">
                <a:latin typeface="Times New Roman" panose="02020603050405020304" pitchFamily="18" charset="0"/>
              </a:rPr>
              <a:t>, the total number of moles of gases </a:t>
            </a:r>
            <a:endParaRPr lang="zh-CN" altLang="en-US" dirty="0"/>
          </a:p>
        </p:txBody>
      </p:sp>
      <p:sp>
        <p:nvSpPr>
          <p:cNvPr id="8" name="Rectangle 7">
            <a:extLst>
              <a:ext uri="{FF2B5EF4-FFF2-40B4-BE49-F238E27FC236}">
                <a16:creationId xmlns:a16="http://schemas.microsoft.com/office/drawing/2014/main" id="{708C3C18-D289-4D86-A5C4-089307512586}"/>
              </a:ext>
            </a:extLst>
          </p:cNvPr>
          <p:cNvSpPr/>
          <p:nvPr/>
        </p:nvSpPr>
        <p:spPr>
          <a:xfrm>
            <a:off x="2102851" y="4911662"/>
            <a:ext cx="7874000" cy="369332"/>
          </a:xfrm>
          <a:prstGeom prst="rect">
            <a:avLst/>
          </a:prstGeom>
        </p:spPr>
        <p:txBody>
          <a:bodyPr wrap="square">
            <a:spAutoFit/>
          </a:bodyPr>
          <a:lstStyle/>
          <a:p>
            <a:r>
              <a:rPr lang="en-US" altLang="zh-CN" i="1" dirty="0">
                <a:latin typeface="Times New Roman" panose="02020603050405020304" pitchFamily="18" charset="0"/>
              </a:rPr>
              <a:t>P</a:t>
            </a:r>
            <a:r>
              <a:rPr lang="en-US" altLang="zh-CN" sz="800" dirty="0">
                <a:latin typeface="Times New Roman" panose="02020603050405020304" pitchFamily="18" charset="0"/>
              </a:rPr>
              <a:t> </a:t>
            </a:r>
            <a:r>
              <a:rPr lang="en-US" altLang="zh-CN" dirty="0">
                <a:latin typeface="Times New Roman" panose="02020603050405020304" pitchFamily="18" charset="0"/>
              </a:rPr>
              <a:t>is the total pressure as result of the collisions of </a:t>
            </a:r>
            <a:r>
              <a:rPr lang="en-GB" altLang="zh-CN" dirty="0">
                <a:latin typeface="Times New Roman" panose="02020603050405020304" pitchFamily="18" charset="0"/>
              </a:rPr>
              <a:t>both types of molecules</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692"/>
          </a:xfrm>
        </p:spPr>
        <p:txBody>
          <a:bodyPr>
            <a:normAutofit fontScale="90000"/>
          </a:bodyPr>
          <a:lstStyle/>
          <a:p>
            <a:endParaRPr lang="zh-CN" altLang="en-US"/>
          </a:p>
        </p:txBody>
      </p:sp>
      <p:sp>
        <p:nvSpPr>
          <p:cNvPr id="3" name="Content Placeholder 2"/>
          <p:cNvSpPr>
            <a:spLocks noGrp="1"/>
          </p:cNvSpPr>
          <p:nvPr>
            <p:ph idx="1"/>
          </p:nvPr>
        </p:nvSpPr>
        <p:spPr>
          <a:xfrm>
            <a:off x="126291" y="533400"/>
            <a:ext cx="11329109" cy="5643563"/>
          </a:xfrm>
        </p:spPr>
        <p:txBody>
          <a:bodyPr/>
          <a:lstStyle/>
          <a:p>
            <a:r>
              <a:rPr lang="en-US" altLang="zh-CN" sz="2400" dirty="0">
                <a:latin typeface="Times New Roman" panose="02020603050405020304" charset="0"/>
                <a:cs typeface="Times New Roman" panose="02020603050405020304" charset="0"/>
              </a:rPr>
              <a:t>For an arbitrary gas mixture, partial pressure of each component can be written as</a:t>
            </a:r>
          </a:p>
          <a:p>
            <a:endParaRPr lang="en-US" altLang="zh-CN" dirty="0"/>
          </a:p>
          <a:p>
            <a:pPr marL="0" indent="0">
              <a:buNone/>
            </a:pPr>
            <a:r>
              <a:rPr lang="en-US" altLang="zh-CN" sz="2400" b="1" i="1" dirty="0">
                <a:latin typeface="Times New Roman" panose="02020603050405020304" charset="0"/>
                <a:cs typeface="Times New Roman" panose="02020603050405020304" charset="0"/>
              </a:rPr>
              <a:t>	</a:t>
            </a:r>
            <a:r>
              <a:rPr lang="en-US" altLang="zh-CN" sz="2400" b="1" i="1" dirty="0" err="1">
                <a:latin typeface="Times New Roman" panose="02020603050405020304" charset="0"/>
                <a:cs typeface="Times New Roman" panose="02020603050405020304" charset="0"/>
              </a:rPr>
              <a:t>i</a:t>
            </a:r>
            <a:r>
              <a:rPr lang="en-US" altLang="zh-CN" sz="2400" b="1" i="1" dirty="0">
                <a:latin typeface="Times New Roman" panose="02020603050405020304" charset="0"/>
                <a:cs typeface="Times New Roman" panose="02020603050405020304" charset="0"/>
              </a:rPr>
              <a:t> </a:t>
            </a:r>
            <a:r>
              <a:rPr lang="en-US" altLang="zh-CN" sz="2400" dirty="0">
                <a:latin typeface="Times New Roman" panose="02020603050405020304" charset="0"/>
                <a:cs typeface="Times New Roman" panose="02020603050405020304" charset="0"/>
              </a:rPr>
              <a:t>indicates which gas we are talking about</a:t>
            </a:r>
          </a:p>
          <a:p>
            <a:r>
              <a:rPr lang="en-US" altLang="zh-CN" sz="2400" dirty="0">
                <a:latin typeface="Times New Roman" panose="02020603050405020304" charset="0"/>
                <a:cs typeface="Times New Roman" panose="02020603050405020304" charset="0"/>
              </a:rPr>
              <a:t>The total pressure of the mixture </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P</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is the sum of partial pressures:</a:t>
            </a:r>
          </a:p>
          <a:p>
            <a:endParaRPr lang="en-US" altLang="zh-CN" sz="2400" dirty="0">
              <a:latin typeface="Times New Roman" panose="02020603050405020304" charset="0"/>
              <a:cs typeface="Times New Roman" panose="02020603050405020304" charset="0"/>
            </a:endParaRPr>
          </a:p>
          <a:p>
            <a:r>
              <a:rPr lang="en-US" altLang="zh-CN" sz="2400" dirty="0">
                <a:latin typeface="Times New Roman" panose="02020603050405020304" charset="0"/>
                <a:cs typeface="Times New Roman" panose="02020603050405020304" charset="0"/>
              </a:rPr>
              <a:t>Total number of moles is the sum of the numbers of moles of the individual components:</a:t>
            </a:r>
          </a:p>
          <a:p>
            <a:endParaRPr lang="en-US" altLang="zh-CN" dirty="0"/>
          </a:p>
          <a:p>
            <a:r>
              <a:rPr lang="en-US" altLang="zh-CN" sz="2400" dirty="0">
                <a:latin typeface="Times" panose="02020603050405020304" pitchFamily="18" charset="0"/>
                <a:cs typeface="Times" panose="02020603050405020304" pitchFamily="18" charset="0"/>
              </a:rPr>
              <a:t>Dividing </a:t>
            </a:r>
            <a:r>
              <a:rPr lang="en-US" altLang="zh-CN" sz="2400" i="1" dirty="0">
                <a:latin typeface="Times" panose="02020603050405020304" pitchFamily="18" charset="0"/>
                <a:cs typeface="Times" panose="02020603050405020304" pitchFamily="18" charset="0"/>
              </a:rPr>
              <a:t>P</a:t>
            </a:r>
            <a:r>
              <a:rPr lang="en-US" altLang="zh-CN" sz="2400" i="1" baseline="-25000" dirty="0">
                <a:latin typeface="Times" panose="02020603050405020304" pitchFamily="18" charset="0"/>
                <a:cs typeface="Times" panose="02020603050405020304" pitchFamily="18" charset="0"/>
              </a:rPr>
              <a:t>i</a:t>
            </a:r>
            <a:r>
              <a:rPr lang="en-US" altLang="zh-CN" sz="2400" dirty="0">
                <a:latin typeface="Times" panose="02020603050405020304" pitchFamily="18" charset="0"/>
                <a:cs typeface="Times" panose="02020603050405020304" pitchFamily="18" charset="0"/>
              </a:rPr>
              <a:t> by </a:t>
            </a:r>
            <a:r>
              <a:rPr lang="en-US" altLang="zh-CN" sz="2400" i="1" dirty="0">
                <a:latin typeface="Times" panose="02020603050405020304" pitchFamily="18" charset="0"/>
                <a:cs typeface="Times" panose="02020603050405020304" pitchFamily="18" charset="0"/>
              </a:rPr>
              <a:t>P</a:t>
            </a:r>
            <a:r>
              <a:rPr lang="en-US" altLang="zh-CN" sz="2400" dirty="0">
                <a:latin typeface="Times" panose="02020603050405020304" pitchFamily="18" charset="0"/>
                <a:cs typeface="Times" panose="02020603050405020304" pitchFamily="18" charset="0"/>
              </a:rPr>
              <a:t>, we obtain</a:t>
            </a:r>
          </a:p>
          <a:p>
            <a:endParaRPr lang="en-US" altLang="zh-CN" sz="2400" dirty="0">
              <a:latin typeface="Times" panose="02020603050405020304" pitchFamily="18" charset="0"/>
              <a:cs typeface="Times" panose="02020603050405020304" pitchFamily="18" charset="0"/>
            </a:endParaRPr>
          </a:p>
          <a:p>
            <a:r>
              <a:rPr lang="en-US" altLang="zh-CN" sz="2400" dirty="0">
                <a:latin typeface="Times New Roman" panose="02020603050405020304" pitchFamily="18" charset="0"/>
              </a:rPr>
              <a:t>The mole fraction is always smaller than 1.</a:t>
            </a:r>
          </a:p>
          <a:p>
            <a:pPr marL="0" indent="0">
              <a:buNone/>
            </a:pPr>
            <a:r>
              <a:rPr lang="en-US" altLang="zh-CN" sz="2400" dirty="0">
                <a:latin typeface="Times New Roman" panose="02020603050405020304" pitchFamily="18" charset="0"/>
              </a:rPr>
              <a:t> We can express partial pressure of component </a:t>
            </a:r>
            <a:r>
              <a:rPr lang="en-US" altLang="zh-CN" sz="2400" b="1" i="1" dirty="0" err="1">
                <a:latin typeface="Times New Roman" panose="02020603050405020304" pitchFamily="18" charset="0"/>
              </a:rPr>
              <a:t>i</a:t>
            </a:r>
            <a:r>
              <a:rPr lang="en-US" altLang="zh-CN" sz="2400" dirty="0">
                <a:latin typeface="Times New Roman" panose="02020603050405020304" pitchFamily="18" charset="0"/>
              </a:rPr>
              <a:t> as</a:t>
            </a:r>
            <a:endParaRPr lang="zh-CN" altLang="en-US" sz="2400" dirty="0"/>
          </a:p>
          <a:p>
            <a:endParaRPr lang="en-US" altLang="zh-CN" sz="2400" dirty="0">
              <a:latin typeface="Times" panose="02020603050405020304" pitchFamily="18" charset="0"/>
              <a:cs typeface="Times" panose="02020603050405020304" pitchFamily="18" charset="0"/>
            </a:endParaRPr>
          </a:p>
          <a:p>
            <a:endParaRPr lang="en-US" altLang="zh-CN" sz="2400" dirty="0">
              <a:latin typeface="Times" panose="02020603050405020304" pitchFamily="18" charset="0"/>
              <a:cs typeface="Times" panose="02020603050405020304" pitchFamily="18" charset="0"/>
            </a:endParaRPr>
          </a:p>
        </p:txBody>
      </p:sp>
      <p:pic>
        <p:nvPicPr>
          <p:cNvPr id="5" name="Picture 4"/>
          <p:cNvPicPr>
            <a:picLocks noChangeAspect="1"/>
          </p:cNvPicPr>
          <p:nvPr/>
        </p:nvPicPr>
        <p:blipFill>
          <a:blip r:embed="rId2"/>
          <a:stretch>
            <a:fillRect/>
          </a:stretch>
        </p:blipFill>
        <p:spPr>
          <a:xfrm>
            <a:off x="4458890" y="2328905"/>
            <a:ext cx="2342528" cy="673736"/>
          </a:xfrm>
          <a:prstGeom prst="rect">
            <a:avLst/>
          </a:prstGeom>
        </p:spPr>
      </p:pic>
      <p:pic>
        <p:nvPicPr>
          <p:cNvPr id="6" name="Picture 5"/>
          <p:cNvPicPr>
            <a:picLocks noChangeAspect="1"/>
          </p:cNvPicPr>
          <p:nvPr/>
        </p:nvPicPr>
        <p:blipFill>
          <a:blip r:embed="rId3"/>
          <a:stretch>
            <a:fillRect/>
          </a:stretch>
        </p:blipFill>
        <p:spPr>
          <a:xfrm>
            <a:off x="4485935" y="3230520"/>
            <a:ext cx="1663674" cy="825388"/>
          </a:xfrm>
          <a:prstGeom prst="rect">
            <a:avLst/>
          </a:prstGeom>
        </p:spPr>
      </p:pic>
      <p:pic>
        <p:nvPicPr>
          <p:cNvPr id="7" name="Picture 6"/>
          <p:cNvPicPr>
            <a:picLocks noChangeAspect="1"/>
          </p:cNvPicPr>
          <p:nvPr/>
        </p:nvPicPr>
        <p:blipFill>
          <a:blip r:embed="rId4"/>
          <a:stretch>
            <a:fillRect/>
          </a:stretch>
        </p:blipFill>
        <p:spPr>
          <a:xfrm>
            <a:off x="4311934" y="4076713"/>
            <a:ext cx="3225232" cy="721433"/>
          </a:xfrm>
          <a:prstGeom prst="rect">
            <a:avLst/>
          </a:prstGeom>
        </p:spPr>
      </p:pic>
      <p:pic>
        <p:nvPicPr>
          <p:cNvPr id="8" name="Picture 7"/>
          <p:cNvPicPr>
            <a:picLocks noChangeAspect="1"/>
          </p:cNvPicPr>
          <p:nvPr/>
        </p:nvPicPr>
        <p:blipFill>
          <a:blip r:embed="rId5"/>
          <a:stretch>
            <a:fillRect/>
          </a:stretch>
        </p:blipFill>
        <p:spPr>
          <a:xfrm>
            <a:off x="8461233" y="4787321"/>
            <a:ext cx="1028700" cy="609600"/>
          </a:xfrm>
          <a:prstGeom prst="rect">
            <a:avLst/>
          </a:prstGeom>
        </p:spPr>
      </p:pic>
      <p:pic>
        <p:nvPicPr>
          <p:cNvPr id="9" name="Picture 8"/>
          <p:cNvPicPr>
            <a:picLocks noChangeAspect="1"/>
          </p:cNvPicPr>
          <p:nvPr/>
        </p:nvPicPr>
        <p:blipFill>
          <a:blip r:embed="rId6"/>
          <a:stretch>
            <a:fillRect/>
          </a:stretch>
        </p:blipFill>
        <p:spPr>
          <a:xfrm>
            <a:off x="4311934" y="5693271"/>
            <a:ext cx="1133414" cy="437655"/>
          </a:xfrm>
          <a:prstGeom prst="rect">
            <a:avLst/>
          </a:prstGeom>
        </p:spPr>
      </p:pic>
      <p:pic>
        <p:nvPicPr>
          <p:cNvPr id="4" name="Picture 3"/>
          <p:cNvPicPr>
            <a:picLocks noChangeAspect="1"/>
          </p:cNvPicPr>
          <p:nvPr/>
        </p:nvPicPr>
        <p:blipFill>
          <a:blip r:embed="rId7"/>
          <a:stretch>
            <a:fillRect/>
          </a:stretch>
        </p:blipFill>
        <p:spPr>
          <a:xfrm>
            <a:off x="5006044" y="890884"/>
            <a:ext cx="1248221" cy="695911"/>
          </a:xfrm>
          <a:prstGeom prst="rect">
            <a:avLst/>
          </a:prstGeom>
        </p:spPr>
      </p:pic>
      <p:sp>
        <p:nvSpPr>
          <p:cNvPr id="12" name="Rectangle 11">
            <a:extLst>
              <a:ext uri="{FF2B5EF4-FFF2-40B4-BE49-F238E27FC236}">
                <a16:creationId xmlns:a16="http://schemas.microsoft.com/office/drawing/2014/main" id="{544C1E35-3C7E-458F-9E02-C81970A13290}"/>
              </a:ext>
            </a:extLst>
          </p:cNvPr>
          <p:cNvSpPr/>
          <p:nvPr/>
        </p:nvSpPr>
        <p:spPr>
          <a:xfrm>
            <a:off x="7754677" y="4488011"/>
            <a:ext cx="2877711" cy="369332"/>
          </a:xfrm>
          <a:prstGeom prst="rect">
            <a:avLst/>
          </a:prstGeom>
        </p:spPr>
        <p:txBody>
          <a:bodyPr wrap="none">
            <a:spAutoFit/>
          </a:bodyPr>
          <a:lstStyle/>
          <a:p>
            <a:r>
              <a:rPr lang="en-GB" altLang="zh-CN" dirty="0">
                <a:solidFill>
                  <a:srgbClr val="7030A0"/>
                </a:solidFill>
                <a:latin typeface="Times New Roman" panose="02020603050405020304" pitchFamily="18" charset="0"/>
              </a:rPr>
              <a:t>mole fraction of component </a:t>
            </a:r>
            <a:r>
              <a:rPr lang="en-GB" altLang="zh-CN" b="1" i="1" dirty="0" err="1">
                <a:latin typeface="Times New Roman" panose="02020603050405020304" pitchFamily="18" charset="0"/>
              </a:rPr>
              <a:t>i</a:t>
            </a:r>
            <a:endParaRPr lang="zh-CN" altLang="en-US" b="1" i="1" dirty="0"/>
          </a:p>
        </p:txBody>
      </p:sp>
      <p:sp>
        <p:nvSpPr>
          <p:cNvPr id="13" name="Rectangle 12">
            <a:extLst>
              <a:ext uri="{FF2B5EF4-FFF2-40B4-BE49-F238E27FC236}">
                <a16:creationId xmlns:a16="http://schemas.microsoft.com/office/drawing/2014/main" id="{D5259921-D0C8-4F9F-9610-8E8BB8DFF530}"/>
              </a:ext>
            </a:extLst>
          </p:cNvPr>
          <p:cNvSpPr/>
          <p:nvPr/>
        </p:nvSpPr>
        <p:spPr>
          <a:xfrm>
            <a:off x="7189619" y="5390237"/>
            <a:ext cx="4876090" cy="923330"/>
          </a:xfrm>
          <a:prstGeom prst="rect">
            <a:avLst/>
          </a:prstGeom>
        </p:spPr>
        <p:txBody>
          <a:bodyPr wrap="square">
            <a:spAutoFit/>
          </a:bodyPr>
          <a:lstStyle/>
          <a:p>
            <a:r>
              <a:rPr lang="en-US" altLang="zh-CN" dirty="0">
                <a:latin typeface="Times New Roman" panose="02020603050405020304" pitchFamily="18" charset="0"/>
              </a:rPr>
              <a:t>where </a:t>
            </a:r>
            <a:r>
              <a:rPr lang="en-US" altLang="zh-CN" i="1" dirty="0" err="1">
                <a:latin typeface="Times New Roman" panose="02020603050405020304" pitchFamily="18" charset="0"/>
              </a:rPr>
              <a:t>n</a:t>
            </a:r>
            <a:r>
              <a:rPr lang="en-US" altLang="zh-CN" sz="800" i="1" dirty="0" err="1">
                <a:latin typeface="Times New Roman" panose="02020603050405020304" pitchFamily="18" charset="0"/>
              </a:rPr>
              <a:t>i</a:t>
            </a:r>
            <a:r>
              <a:rPr lang="en-US" altLang="zh-CN" sz="800" i="1" dirty="0">
                <a:latin typeface="Times New Roman" panose="02020603050405020304" pitchFamily="18" charset="0"/>
              </a:rPr>
              <a:t> </a:t>
            </a:r>
            <a:r>
              <a:rPr lang="en-US" altLang="zh-CN" dirty="0">
                <a:latin typeface="Times New Roman" panose="02020603050405020304" pitchFamily="18" charset="0"/>
              </a:rPr>
              <a:t>and </a:t>
            </a:r>
            <a:r>
              <a:rPr lang="en-US" altLang="zh-CN" i="1" dirty="0" err="1">
                <a:latin typeface="Times New Roman" panose="02020603050405020304" pitchFamily="18" charset="0"/>
              </a:rPr>
              <a:t>n</a:t>
            </a:r>
            <a:r>
              <a:rPr lang="en-US" altLang="zh-CN" sz="800" dirty="0" err="1">
                <a:latin typeface="Times New Roman" panose="02020603050405020304" pitchFamily="18" charset="0"/>
              </a:rPr>
              <a:t>Total</a:t>
            </a:r>
            <a:r>
              <a:rPr lang="en-US" altLang="zh-CN" sz="800" dirty="0">
                <a:latin typeface="Times New Roman" panose="02020603050405020304" pitchFamily="18" charset="0"/>
              </a:rPr>
              <a:t> </a:t>
            </a:r>
            <a:r>
              <a:rPr lang="en-US" altLang="zh-CN" dirty="0">
                <a:latin typeface="Times New Roman" panose="02020603050405020304" pitchFamily="18" charset="0"/>
              </a:rPr>
              <a:t>are the number of moles of component </a:t>
            </a:r>
            <a:r>
              <a:rPr lang="en-US" altLang="zh-CN" i="1" dirty="0" err="1">
                <a:latin typeface="Times New Roman" panose="02020603050405020304" pitchFamily="18" charset="0"/>
              </a:rPr>
              <a:t>i</a:t>
            </a:r>
            <a:r>
              <a:rPr lang="en-US" altLang="zh-CN" i="1" dirty="0">
                <a:latin typeface="Times New Roman" panose="02020603050405020304" pitchFamily="18" charset="0"/>
              </a:rPr>
              <a:t> </a:t>
            </a:r>
            <a:r>
              <a:rPr lang="en-US" altLang="zh-CN" dirty="0">
                <a:latin typeface="Times New Roman" panose="02020603050405020304" pitchFamily="18" charset="0"/>
              </a:rPr>
              <a:t>and the total number of </a:t>
            </a:r>
            <a:r>
              <a:rPr lang="en-GB" altLang="zh-CN" dirty="0">
                <a:latin typeface="Times New Roman" panose="02020603050405020304" pitchFamily="18" charset="0"/>
              </a:rPr>
              <a:t>moles present, respectively</a:t>
            </a:r>
            <a:endParaRPr lang="zh-CN" altLang="en-US" dirty="0"/>
          </a:p>
        </p:txBody>
      </p:sp>
      <p:sp>
        <p:nvSpPr>
          <p:cNvPr id="15" name="Rectangle 14">
            <a:extLst>
              <a:ext uri="{FF2B5EF4-FFF2-40B4-BE49-F238E27FC236}">
                <a16:creationId xmlns:a16="http://schemas.microsoft.com/office/drawing/2014/main" id="{1B1AEF9A-A45C-4B3D-A231-6DA8A957D064}"/>
              </a:ext>
            </a:extLst>
          </p:cNvPr>
          <p:cNvSpPr/>
          <p:nvPr/>
        </p:nvSpPr>
        <p:spPr>
          <a:xfrm>
            <a:off x="6441933" y="3252671"/>
            <a:ext cx="5750067" cy="923330"/>
          </a:xfrm>
          <a:prstGeom prst="rect">
            <a:avLst/>
          </a:prstGeom>
          <a:ln>
            <a:solidFill>
              <a:schemeClr val="accent1"/>
            </a:solidFill>
          </a:ln>
        </p:spPr>
        <p:txBody>
          <a:bodyPr wrap="square">
            <a:spAutoFit/>
          </a:bodyPr>
          <a:lstStyle/>
          <a:p>
            <a:r>
              <a:rPr lang="en-US" altLang="zh-CN" b="1" i="1" dirty="0">
                <a:latin typeface="Times New Roman" panose="02020603050405020304" pitchFamily="18" charset="0"/>
              </a:rPr>
              <a:t>Mole fraction </a:t>
            </a:r>
            <a:r>
              <a:rPr lang="en-US" altLang="zh-CN" i="1" dirty="0">
                <a:latin typeface="Times New Roman" panose="02020603050405020304" pitchFamily="18" charset="0"/>
              </a:rPr>
              <a:t>expresses the ratio of the number of moles of one component to the number of moles of all components present.</a:t>
            </a:r>
            <a:endParaRPr lang="zh-CN" altLang="en-US" dirty="0"/>
          </a:p>
        </p:txBody>
      </p:sp>
      <p:pic>
        <p:nvPicPr>
          <p:cNvPr id="16" name="Picture 15">
            <a:extLst>
              <a:ext uri="{FF2B5EF4-FFF2-40B4-BE49-F238E27FC236}">
                <a16:creationId xmlns:a16="http://schemas.microsoft.com/office/drawing/2014/main" id="{B241E085-85B5-40F1-A74F-0D59FE64DEBA}"/>
              </a:ext>
            </a:extLst>
          </p:cNvPr>
          <p:cNvPicPr>
            <a:picLocks noChangeAspect="1"/>
          </p:cNvPicPr>
          <p:nvPr/>
        </p:nvPicPr>
        <p:blipFill>
          <a:blip r:embed="rId8"/>
          <a:stretch>
            <a:fillRect/>
          </a:stretch>
        </p:blipFill>
        <p:spPr>
          <a:xfrm>
            <a:off x="6801418" y="1025441"/>
            <a:ext cx="3057525" cy="4667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FE54-BCDA-4972-BF90-E51A9F5BEEBB}"/>
              </a:ext>
            </a:extLst>
          </p:cNvPr>
          <p:cNvSpPr>
            <a:spLocks noGrp="1"/>
          </p:cNvSpPr>
          <p:nvPr>
            <p:ph type="title"/>
          </p:nvPr>
        </p:nvSpPr>
        <p:spPr>
          <a:xfrm>
            <a:off x="838200" y="365125"/>
            <a:ext cx="10515600" cy="409575"/>
          </a:xfrm>
        </p:spPr>
        <p:txBody>
          <a:bodyPr>
            <a:noAutofit/>
          </a:bodyPr>
          <a:lstStyle/>
          <a:p>
            <a:r>
              <a:rPr lang="en-US" altLang="zh-CN" sz="2800" b="1" dirty="0">
                <a:latin typeface="Times" panose="02020603050405020304" pitchFamily="18" charset="0"/>
                <a:cs typeface="Times" panose="02020603050405020304" pitchFamily="18" charset="0"/>
              </a:rPr>
              <a:t>Practice exercise</a:t>
            </a:r>
            <a:endParaRPr lang="zh-CN" altLang="en-US" sz="2800" b="1"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023A1EC7-1BF4-4194-991C-A0448F9597D1}"/>
              </a:ext>
            </a:extLst>
          </p:cNvPr>
          <p:cNvSpPr>
            <a:spLocks noGrp="1"/>
          </p:cNvSpPr>
          <p:nvPr>
            <p:ph idx="1"/>
          </p:nvPr>
        </p:nvSpPr>
        <p:spPr>
          <a:xfrm>
            <a:off x="292100" y="774700"/>
            <a:ext cx="11061700" cy="5402263"/>
          </a:xfrm>
        </p:spPr>
        <p:txBody>
          <a:bodyPr/>
          <a:lstStyle/>
          <a:p>
            <a:r>
              <a:rPr lang="en-US" altLang="zh-CN" dirty="0">
                <a:latin typeface="Times" panose="02020603050405020304" pitchFamily="18" charset="0"/>
                <a:cs typeface="Times" panose="02020603050405020304" pitchFamily="18" charset="0"/>
              </a:rPr>
              <a:t>A mixture of gases contains 4.46 moles of neon (Ne), 0.74 mole of argon (</a:t>
            </a:r>
            <a:r>
              <a:rPr lang="en-US" altLang="zh-CN" dirty="0" err="1">
                <a:latin typeface="Times" panose="02020603050405020304" pitchFamily="18" charset="0"/>
                <a:cs typeface="Times" panose="02020603050405020304" pitchFamily="18" charset="0"/>
              </a:rPr>
              <a:t>Ar</a:t>
            </a:r>
            <a:r>
              <a:rPr lang="en-US" altLang="zh-CN" dirty="0">
                <a:latin typeface="Times" panose="02020603050405020304" pitchFamily="18" charset="0"/>
                <a:cs typeface="Times" panose="02020603050405020304" pitchFamily="18" charset="0"/>
              </a:rPr>
              <a:t>), and 2.15 moles of xenon (</a:t>
            </a:r>
            <a:r>
              <a:rPr lang="en-US" altLang="zh-CN" dirty="0" err="1">
                <a:latin typeface="Times" panose="02020603050405020304" pitchFamily="18" charset="0"/>
                <a:cs typeface="Times" panose="02020603050405020304" pitchFamily="18" charset="0"/>
              </a:rPr>
              <a:t>Xe</a:t>
            </a:r>
            <a:r>
              <a:rPr lang="en-US" altLang="zh-CN" dirty="0">
                <a:latin typeface="Times" panose="02020603050405020304" pitchFamily="18" charset="0"/>
                <a:cs typeface="Times" panose="02020603050405020304" pitchFamily="18" charset="0"/>
              </a:rPr>
              <a:t>). Calculate the partial pressures of the gases if the total pressure is 2.00 atm at a certain temperature.</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344468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164C-CDCD-4C38-BFCC-2C6615098C89}"/>
              </a:ext>
            </a:extLst>
          </p:cNvPr>
          <p:cNvSpPr>
            <a:spLocks noGrp="1"/>
          </p:cNvSpPr>
          <p:nvPr>
            <p:ph type="title"/>
          </p:nvPr>
        </p:nvSpPr>
        <p:spPr>
          <a:xfrm>
            <a:off x="838200" y="365125"/>
            <a:ext cx="10515600" cy="473075"/>
          </a:xfrm>
        </p:spPr>
        <p:txBody>
          <a:bodyPr>
            <a:noAutofit/>
          </a:bodyPr>
          <a:lstStyle/>
          <a:p>
            <a:r>
              <a:rPr lang="en-US" altLang="zh-CN" sz="2800" b="1" dirty="0">
                <a:latin typeface="Times" panose="02020603050405020304" pitchFamily="18" charset="0"/>
                <a:cs typeface="Times" panose="02020603050405020304" pitchFamily="18" charset="0"/>
              </a:rPr>
              <a:t>Practice exercise</a:t>
            </a:r>
            <a:endParaRPr lang="zh-CN" altLang="en-US" sz="2800" dirty="0"/>
          </a:p>
        </p:txBody>
      </p:sp>
      <p:sp>
        <p:nvSpPr>
          <p:cNvPr id="3" name="Content Placeholder 2">
            <a:extLst>
              <a:ext uri="{FF2B5EF4-FFF2-40B4-BE49-F238E27FC236}">
                <a16:creationId xmlns:a16="http://schemas.microsoft.com/office/drawing/2014/main" id="{C54A7D41-3163-43FE-A6A9-A58736E2E9D5}"/>
              </a:ext>
            </a:extLst>
          </p:cNvPr>
          <p:cNvSpPr>
            <a:spLocks noGrp="1"/>
          </p:cNvSpPr>
          <p:nvPr>
            <p:ph idx="1"/>
          </p:nvPr>
        </p:nvSpPr>
        <p:spPr>
          <a:xfrm>
            <a:off x="406400" y="1016000"/>
            <a:ext cx="10947400" cy="5160963"/>
          </a:xfrm>
        </p:spPr>
        <p:txBody>
          <a:bodyPr/>
          <a:lstStyle/>
          <a:p>
            <a:r>
              <a:rPr lang="en-US" altLang="zh-CN" dirty="0">
                <a:latin typeface="Times" panose="02020603050405020304" pitchFamily="18" charset="0"/>
                <a:cs typeface="Times" panose="02020603050405020304" pitchFamily="18" charset="0"/>
              </a:rPr>
              <a:t>A sample of natural gas contains 8.24 moles of methane (CH</a:t>
            </a:r>
            <a:r>
              <a:rPr lang="en-US" altLang="zh-CN" baseline="-25000" dirty="0">
                <a:latin typeface="Times" panose="02020603050405020304" pitchFamily="18" charset="0"/>
                <a:cs typeface="Times" panose="02020603050405020304" pitchFamily="18" charset="0"/>
              </a:rPr>
              <a:t>4</a:t>
            </a:r>
            <a:r>
              <a:rPr lang="en-US" altLang="zh-CN" dirty="0">
                <a:latin typeface="Times" panose="02020603050405020304" pitchFamily="18" charset="0"/>
                <a:cs typeface="Times" panose="02020603050405020304" pitchFamily="18" charset="0"/>
              </a:rPr>
              <a:t>), 0.421 mole of ethane (C</a:t>
            </a:r>
            <a:r>
              <a:rPr lang="en-US" altLang="zh-CN" baseline="-25000" dirty="0">
                <a:latin typeface="Times" panose="02020603050405020304" pitchFamily="18" charset="0"/>
                <a:cs typeface="Times" panose="02020603050405020304" pitchFamily="18" charset="0"/>
              </a:rPr>
              <a:t>2</a:t>
            </a:r>
            <a:r>
              <a:rPr lang="en-US" altLang="zh-CN" dirty="0">
                <a:latin typeface="Times" panose="02020603050405020304" pitchFamily="18" charset="0"/>
                <a:cs typeface="Times" panose="02020603050405020304" pitchFamily="18" charset="0"/>
              </a:rPr>
              <a:t>H</a:t>
            </a:r>
            <a:r>
              <a:rPr lang="en-US" altLang="zh-CN" baseline="-25000" dirty="0">
                <a:latin typeface="Times" panose="02020603050405020304" pitchFamily="18" charset="0"/>
                <a:cs typeface="Times" panose="02020603050405020304" pitchFamily="18" charset="0"/>
              </a:rPr>
              <a:t>6</a:t>
            </a:r>
            <a:r>
              <a:rPr lang="en-US" altLang="zh-CN" dirty="0">
                <a:latin typeface="Times" panose="02020603050405020304" pitchFamily="18" charset="0"/>
                <a:cs typeface="Times" panose="02020603050405020304" pitchFamily="18" charset="0"/>
              </a:rPr>
              <a:t>), and 0.116 mole of propane (C</a:t>
            </a:r>
            <a:r>
              <a:rPr lang="en-US" altLang="zh-CN" baseline="-25000" dirty="0">
                <a:latin typeface="Times" panose="02020603050405020304" pitchFamily="18" charset="0"/>
                <a:cs typeface="Times" panose="02020603050405020304" pitchFamily="18" charset="0"/>
              </a:rPr>
              <a:t>3</a:t>
            </a:r>
            <a:r>
              <a:rPr lang="en-US" altLang="zh-CN" dirty="0">
                <a:latin typeface="Times" panose="02020603050405020304" pitchFamily="18" charset="0"/>
                <a:cs typeface="Times" panose="02020603050405020304" pitchFamily="18" charset="0"/>
              </a:rPr>
              <a:t>H</a:t>
            </a:r>
            <a:r>
              <a:rPr lang="en-US" altLang="zh-CN" baseline="-25000" dirty="0">
                <a:latin typeface="Times" panose="02020603050405020304" pitchFamily="18" charset="0"/>
                <a:cs typeface="Times" panose="02020603050405020304" pitchFamily="18" charset="0"/>
              </a:rPr>
              <a:t>8</a:t>
            </a:r>
            <a:r>
              <a:rPr lang="en-US" altLang="zh-CN" dirty="0">
                <a:latin typeface="Times" panose="02020603050405020304" pitchFamily="18" charset="0"/>
                <a:cs typeface="Times" panose="02020603050405020304" pitchFamily="18" charset="0"/>
              </a:rPr>
              <a:t>). If the total pressure of the gases is 1.37 atm, what are the partial pressures of the gases?</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43945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2497"/>
          </a:xfrm>
        </p:spPr>
        <p:txBody>
          <a:bodyPr>
            <a:noAutofit/>
          </a:bodyPr>
          <a:lstStyle/>
          <a:p>
            <a:pPr algn="ctr"/>
            <a:r>
              <a:rPr lang="en-US" altLang="zh-CN" sz="2800" dirty="0">
                <a:latin typeface="Arial Black" panose="020B0A04020102020204" pitchFamily="34" charset="0"/>
              </a:rPr>
              <a:t>Gaseous substances (at STP)</a:t>
            </a:r>
            <a:endParaRPr lang="zh-CN" altLang="en-US" sz="2800" dirty="0">
              <a:latin typeface="Arial Black" panose="020B0A04020102020204" pitchFamily="34" charset="0"/>
            </a:endParaRPr>
          </a:p>
        </p:txBody>
      </p:sp>
      <p:sp>
        <p:nvSpPr>
          <p:cNvPr id="3" name="Content Placeholder 2"/>
          <p:cNvSpPr>
            <a:spLocks noGrp="1"/>
          </p:cNvSpPr>
          <p:nvPr>
            <p:ph idx="1"/>
          </p:nvPr>
        </p:nvSpPr>
        <p:spPr/>
        <p:txBody>
          <a:bodyPr/>
          <a:lstStyle/>
          <a:p>
            <a:endParaRPr lang="zh-CN" altLang="en-US"/>
          </a:p>
        </p:txBody>
      </p:sp>
      <p:pic>
        <p:nvPicPr>
          <p:cNvPr id="4" name="Picture 3"/>
          <p:cNvPicPr>
            <a:picLocks noChangeAspect="1"/>
          </p:cNvPicPr>
          <p:nvPr/>
        </p:nvPicPr>
        <p:blipFill>
          <a:blip r:embed="rId2"/>
          <a:stretch>
            <a:fillRect/>
          </a:stretch>
        </p:blipFill>
        <p:spPr>
          <a:xfrm>
            <a:off x="2252617" y="1189292"/>
            <a:ext cx="7084329" cy="49436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8BF0-C626-438E-A7CE-31D381BF0629}"/>
              </a:ext>
            </a:extLst>
          </p:cNvPr>
          <p:cNvSpPr>
            <a:spLocks noGrp="1"/>
          </p:cNvSpPr>
          <p:nvPr>
            <p:ph type="title"/>
          </p:nvPr>
        </p:nvSpPr>
        <p:spPr>
          <a:xfrm>
            <a:off x="838200" y="365126"/>
            <a:ext cx="10515600" cy="641554"/>
          </a:xfrm>
        </p:spPr>
        <p:txBody>
          <a:bodyPr>
            <a:normAutofit/>
          </a:bodyPr>
          <a:lstStyle/>
          <a:p>
            <a:r>
              <a:rPr lang="en-US" altLang="zh-CN" sz="3600" b="1" dirty="0">
                <a:latin typeface="Times" panose="02020603050405020304" pitchFamily="18" charset="0"/>
                <a:cs typeface="Times" panose="02020603050405020304" pitchFamily="18" charset="0"/>
              </a:rPr>
              <a:t>Gas stoichiometry</a:t>
            </a:r>
            <a:endParaRPr lang="zh-CN" altLang="en-US" sz="3600" b="1"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53F05B2E-B71F-4DFF-8E72-2C7F7C62B515}"/>
              </a:ext>
            </a:extLst>
          </p:cNvPr>
          <p:cNvSpPr>
            <a:spLocks noGrp="1"/>
          </p:cNvSpPr>
          <p:nvPr>
            <p:ph idx="1"/>
          </p:nvPr>
        </p:nvSpPr>
        <p:spPr>
          <a:xfrm>
            <a:off x="369116" y="1216404"/>
            <a:ext cx="10984684" cy="4960559"/>
          </a:xfrm>
        </p:spPr>
        <p:txBody>
          <a:bodyPr/>
          <a:lstStyle/>
          <a:p>
            <a:r>
              <a:rPr lang="en-US" altLang="zh-CN" dirty="0">
                <a:latin typeface="Times" panose="02020603050405020304" pitchFamily="18" charset="0"/>
                <a:cs typeface="Times" panose="02020603050405020304" pitchFamily="18" charset="0"/>
              </a:rPr>
              <a:t>Gas stoichiometry is the study of the relative amounts of reactants and products in reactions that involve gases.</a:t>
            </a:r>
          </a:p>
          <a:p>
            <a:endParaRPr lang="en-US" altLang="zh-CN" dirty="0">
              <a:latin typeface="Times" panose="02020603050405020304" pitchFamily="18" charset="0"/>
              <a:cs typeface="Times" panose="02020603050405020304" pitchFamily="18" charset="0"/>
            </a:endParaRPr>
          </a:p>
          <a:p>
            <a:r>
              <a:rPr lang="en-US" altLang="zh-CN" dirty="0">
                <a:latin typeface="Times" panose="02020603050405020304" pitchFamily="18" charset="0"/>
                <a:cs typeface="Times" panose="02020603050405020304" pitchFamily="18" charset="0"/>
              </a:rPr>
              <a:t>Gas stoichiometry is the</a:t>
            </a:r>
            <a:r>
              <a:rPr lang="en-US" altLang="zh-CN" b="1" dirty="0">
                <a:latin typeface="Times" panose="02020603050405020304" pitchFamily="18" charset="0"/>
                <a:cs typeface="Times" panose="02020603050405020304" pitchFamily="18" charset="0"/>
              </a:rPr>
              <a:t> quantitative relationship between reactants and products in a gas reaction</a:t>
            </a:r>
            <a:r>
              <a:rPr lang="en-US" altLang="zh-CN" dirty="0">
                <a:latin typeface="Times" panose="02020603050405020304" pitchFamily="18" charset="0"/>
                <a:cs typeface="Times" panose="02020603050405020304" pitchFamily="18" charset="0"/>
              </a:rPr>
              <a:t>.</a:t>
            </a:r>
          </a:p>
          <a:p>
            <a:endParaRPr lang="en-US" altLang="zh-CN" dirty="0">
              <a:latin typeface="Times" panose="02020603050405020304" pitchFamily="18" charset="0"/>
              <a:cs typeface="Times" panose="02020603050405020304" pitchFamily="18" charset="0"/>
            </a:endParaRPr>
          </a:p>
          <a:p>
            <a:r>
              <a:rPr lang="en-US" altLang="zh-CN" dirty="0">
                <a:latin typeface="Times" panose="02020603050405020304" pitchFamily="18" charset="0"/>
                <a:cs typeface="Times" panose="02020603050405020304" pitchFamily="18" charset="0"/>
              </a:rPr>
              <a:t>Using </a:t>
            </a:r>
            <a:r>
              <a:rPr lang="en-US" altLang="zh-CN" b="1" dirty="0">
                <a:latin typeface="Times" panose="02020603050405020304" pitchFamily="18" charset="0"/>
                <a:cs typeface="Times" panose="02020603050405020304" pitchFamily="18" charset="0"/>
              </a:rPr>
              <a:t>PV=</a:t>
            </a:r>
            <a:r>
              <a:rPr lang="en-US" altLang="zh-CN" b="1" dirty="0" err="1">
                <a:latin typeface="Times" panose="02020603050405020304" pitchFamily="18" charset="0"/>
                <a:cs typeface="Times" panose="02020603050405020304" pitchFamily="18" charset="0"/>
              </a:rPr>
              <a:t>nRT</a:t>
            </a:r>
            <a:r>
              <a:rPr lang="en-US" altLang="zh-CN" dirty="0">
                <a:latin typeface="Times" panose="02020603050405020304" pitchFamily="18" charset="0"/>
                <a:cs typeface="Times" panose="02020603050405020304" pitchFamily="18" charset="0"/>
              </a:rPr>
              <a:t>, gas stoichiometry applies when the gases are ideal, and the temperature, pressure, and volume of the gases are all known.</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384767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4C52-4E62-4C42-8056-5B8C695895CF}"/>
              </a:ext>
            </a:extLst>
          </p:cNvPr>
          <p:cNvSpPr>
            <a:spLocks noGrp="1"/>
          </p:cNvSpPr>
          <p:nvPr>
            <p:ph type="title"/>
          </p:nvPr>
        </p:nvSpPr>
        <p:spPr>
          <a:xfrm>
            <a:off x="838200" y="365126"/>
            <a:ext cx="10515600" cy="315912"/>
          </a:xfrm>
        </p:spPr>
        <p:txBody>
          <a:bodyPr>
            <a:normAutofit fontScale="90000"/>
          </a:bodyPr>
          <a:lstStyle/>
          <a:p>
            <a:endParaRPr lang="zh-CN" altLang="en-US"/>
          </a:p>
        </p:txBody>
      </p:sp>
      <p:sp>
        <p:nvSpPr>
          <p:cNvPr id="3" name="Content Placeholder 2">
            <a:extLst>
              <a:ext uri="{FF2B5EF4-FFF2-40B4-BE49-F238E27FC236}">
                <a16:creationId xmlns:a16="http://schemas.microsoft.com/office/drawing/2014/main" id="{D1499992-B77A-4828-B968-AD0F6F540365}"/>
              </a:ext>
            </a:extLst>
          </p:cNvPr>
          <p:cNvSpPr>
            <a:spLocks noGrp="1"/>
          </p:cNvSpPr>
          <p:nvPr>
            <p:ph idx="1"/>
          </p:nvPr>
        </p:nvSpPr>
        <p:spPr>
          <a:xfrm>
            <a:off x="444617" y="822121"/>
            <a:ext cx="10909183" cy="5354842"/>
          </a:xfrm>
        </p:spPr>
        <p:txBody>
          <a:bodyPr/>
          <a:lstStyle/>
          <a:p>
            <a:pPr marL="0" indent="0">
              <a:buNone/>
            </a:pPr>
            <a:r>
              <a:rPr lang="en-US" altLang="zh-CN" b="1" dirty="0">
                <a:latin typeface="Times" panose="02020603050405020304" pitchFamily="18" charset="0"/>
                <a:ea typeface="MS PGothic" panose="020B0600070205080204" pitchFamily="34" charset="-128"/>
                <a:cs typeface="Times" panose="02020603050405020304" pitchFamily="18" charset="0"/>
              </a:rPr>
              <a:t>Molar volume of ideal gas at STP</a:t>
            </a:r>
          </a:p>
          <a:p>
            <a:pPr marL="0" indent="0">
              <a:buNone/>
            </a:pPr>
            <a:endParaRPr lang="en-US" altLang="zh-CN" b="1" dirty="0">
              <a:latin typeface="Times" panose="02020603050405020304" pitchFamily="18" charset="0"/>
              <a:ea typeface="MS PGothic" panose="020B0600070205080204" pitchFamily="34" charset="-128"/>
              <a:cs typeface="Times" panose="02020603050405020304" pitchFamily="18" charset="0"/>
            </a:endParaRPr>
          </a:p>
          <a:p>
            <a:pPr marL="0" indent="0">
              <a:buNone/>
            </a:pPr>
            <a:r>
              <a:rPr lang="en-US" altLang="zh-CN" sz="2400" dirty="0">
                <a:latin typeface="Times" panose="02020603050405020304" pitchFamily="18" charset="0"/>
                <a:cs typeface="Times" panose="02020603050405020304" pitchFamily="18" charset="0"/>
              </a:rPr>
              <a:t>For 1 mole of an ideal gas at </a:t>
            </a:r>
            <a:r>
              <a:rPr lang="en-US" altLang="zh-CN" sz="2400" b="1" dirty="0">
                <a:latin typeface="Times" panose="02020603050405020304" pitchFamily="18" charset="0"/>
                <a:cs typeface="Times" panose="02020603050405020304" pitchFamily="18" charset="0"/>
              </a:rPr>
              <a:t>0°C or 273 K </a:t>
            </a:r>
            <a:r>
              <a:rPr lang="en-US" altLang="zh-CN" sz="2400" dirty="0">
                <a:latin typeface="Times" panose="02020603050405020304" pitchFamily="18" charset="0"/>
                <a:cs typeface="Times" panose="02020603050405020304" pitchFamily="18" charset="0"/>
              </a:rPr>
              <a:t>and </a:t>
            </a:r>
            <a:r>
              <a:rPr lang="en-US" altLang="zh-CN" sz="2400" b="1" dirty="0">
                <a:latin typeface="Times" panose="02020603050405020304" pitchFamily="18" charset="0"/>
                <a:cs typeface="Times" panose="02020603050405020304" pitchFamily="18" charset="0"/>
              </a:rPr>
              <a:t>1 atm</a:t>
            </a:r>
            <a:r>
              <a:rPr lang="en-US" altLang="zh-CN" sz="2400" dirty="0">
                <a:latin typeface="Times" panose="02020603050405020304" pitchFamily="18" charset="0"/>
                <a:cs typeface="Times" panose="02020603050405020304" pitchFamily="18" charset="0"/>
              </a:rPr>
              <a:t>, the molar volume (volume of 1 mol of the gas) at STP is 22.42 L.</a:t>
            </a:r>
          </a:p>
          <a:p>
            <a:pPr marL="0" indent="0">
              <a:buNone/>
            </a:pPr>
            <a:endParaRPr lang="en-US" altLang="zh-CN" sz="2400" dirty="0">
              <a:latin typeface="Times" panose="02020603050405020304" pitchFamily="18" charset="0"/>
              <a:cs typeface="Times" panose="02020603050405020304" pitchFamily="18" charset="0"/>
            </a:endParaRPr>
          </a:p>
          <a:p>
            <a:endParaRPr lang="en-US" altLang="zh-CN" dirty="0">
              <a:latin typeface="Calibri" panose="020F0502020204030204"/>
              <a:ea typeface="MS PGothic" panose="020B0600070205080204" pitchFamily="34" charset="-128"/>
              <a:cs typeface="Calibri" panose="020F0502020204030204"/>
            </a:endParaRPr>
          </a:p>
          <a:p>
            <a:endParaRPr lang="zh-CN" altLang="en-US" dirty="0"/>
          </a:p>
        </p:txBody>
      </p:sp>
      <p:pic>
        <p:nvPicPr>
          <p:cNvPr id="4" name="Picture 3">
            <a:extLst>
              <a:ext uri="{FF2B5EF4-FFF2-40B4-BE49-F238E27FC236}">
                <a16:creationId xmlns:a16="http://schemas.microsoft.com/office/drawing/2014/main" id="{F2A90B27-F505-4416-987B-5D4855A890B9}"/>
              </a:ext>
            </a:extLst>
          </p:cNvPr>
          <p:cNvPicPr>
            <a:picLocks noChangeAspect="1"/>
          </p:cNvPicPr>
          <p:nvPr/>
        </p:nvPicPr>
        <p:blipFill>
          <a:blip r:embed="rId2"/>
          <a:stretch>
            <a:fillRect/>
          </a:stretch>
        </p:blipFill>
        <p:spPr>
          <a:xfrm>
            <a:off x="1048805" y="3567493"/>
            <a:ext cx="9376199" cy="878671"/>
          </a:xfrm>
          <a:prstGeom prst="rect">
            <a:avLst/>
          </a:prstGeom>
        </p:spPr>
      </p:pic>
      <p:sp>
        <p:nvSpPr>
          <p:cNvPr id="5" name="Rectangle 4">
            <a:extLst>
              <a:ext uri="{FF2B5EF4-FFF2-40B4-BE49-F238E27FC236}">
                <a16:creationId xmlns:a16="http://schemas.microsoft.com/office/drawing/2014/main" id="{FFF354F7-C775-4EC8-A5EB-3A6464033742}"/>
              </a:ext>
            </a:extLst>
          </p:cNvPr>
          <p:cNvSpPr/>
          <p:nvPr/>
        </p:nvSpPr>
        <p:spPr>
          <a:xfrm>
            <a:off x="4589241" y="2754101"/>
            <a:ext cx="1506759" cy="461665"/>
          </a:xfrm>
          <a:prstGeom prst="rect">
            <a:avLst/>
          </a:prstGeom>
        </p:spPr>
        <p:txBody>
          <a:bodyPr wrap="none">
            <a:spAutoFit/>
          </a:bodyPr>
          <a:lstStyle/>
          <a:p>
            <a:r>
              <a:rPr lang="en-US" altLang="zh-CN" sz="2400" b="1" dirty="0">
                <a:latin typeface="Times" panose="02020603050405020304" pitchFamily="18" charset="0"/>
                <a:cs typeface="Times" panose="02020603050405020304" pitchFamily="18" charset="0"/>
              </a:rPr>
              <a:t>PV = </a:t>
            </a:r>
            <a:r>
              <a:rPr lang="en-US" altLang="zh-CN" sz="2400" b="1" i="1" dirty="0" err="1">
                <a:latin typeface="Times" panose="02020603050405020304" pitchFamily="18" charset="0"/>
                <a:cs typeface="Times" panose="02020603050405020304" pitchFamily="18" charset="0"/>
              </a:rPr>
              <a:t>n</a:t>
            </a:r>
            <a:r>
              <a:rPr lang="en-US" altLang="zh-CN" sz="2400" b="1" dirty="0" err="1">
                <a:latin typeface="Times" panose="02020603050405020304" pitchFamily="18" charset="0"/>
                <a:cs typeface="Times" panose="02020603050405020304" pitchFamily="18" charset="0"/>
              </a:rPr>
              <a:t>RT</a:t>
            </a:r>
            <a:endParaRPr lang="zh-CN" altLang="en-US" sz="2400" dirty="0"/>
          </a:p>
        </p:txBody>
      </p:sp>
    </p:spTree>
    <p:extLst>
      <p:ext uri="{BB962C8B-B14F-4D97-AF65-F5344CB8AC3E}">
        <p14:creationId xmlns:p14="http://schemas.microsoft.com/office/powerpoint/2010/main" val="3364592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51D2-7713-4B32-8CEE-E017CB656966}"/>
              </a:ext>
            </a:extLst>
          </p:cNvPr>
          <p:cNvSpPr>
            <a:spLocks noGrp="1"/>
          </p:cNvSpPr>
          <p:nvPr>
            <p:ph type="title"/>
          </p:nvPr>
        </p:nvSpPr>
        <p:spPr>
          <a:xfrm>
            <a:off x="838200" y="365125"/>
            <a:ext cx="10515600" cy="448607"/>
          </a:xfrm>
        </p:spPr>
        <p:txBody>
          <a:bodyPr>
            <a:normAutofit fontScale="90000"/>
          </a:bodyPr>
          <a:lstStyle/>
          <a:p>
            <a:endParaRPr lang="zh-CN" altLang="en-US" dirty="0"/>
          </a:p>
        </p:txBody>
      </p:sp>
      <p:sp>
        <p:nvSpPr>
          <p:cNvPr id="3" name="Content Placeholder 2">
            <a:extLst>
              <a:ext uri="{FF2B5EF4-FFF2-40B4-BE49-F238E27FC236}">
                <a16:creationId xmlns:a16="http://schemas.microsoft.com/office/drawing/2014/main" id="{FF955634-DD6E-4F99-BED8-390DDF6EBE09}"/>
              </a:ext>
            </a:extLst>
          </p:cNvPr>
          <p:cNvSpPr>
            <a:spLocks noGrp="1"/>
          </p:cNvSpPr>
          <p:nvPr>
            <p:ph idx="1"/>
          </p:nvPr>
        </p:nvSpPr>
        <p:spPr>
          <a:xfrm>
            <a:off x="469783" y="1082180"/>
            <a:ext cx="10884017" cy="5094783"/>
          </a:xfrm>
        </p:spPr>
        <p:txBody>
          <a:bodyPr/>
          <a:lstStyle/>
          <a:p>
            <a:r>
              <a:rPr lang="en-US" altLang="zh-CN" dirty="0">
                <a:latin typeface="Times" panose="02020603050405020304" pitchFamily="18" charset="0"/>
                <a:cs typeface="Times" panose="02020603050405020304" pitchFamily="18" charset="0"/>
              </a:rPr>
              <a:t>Calculate the volume that 48.3 g of sulfur dioxide gas occupies at STP</a:t>
            </a:r>
            <a:r>
              <a:rPr lang="en-GB" altLang="zh-CN" dirty="0">
                <a:latin typeface="Times" panose="02020603050405020304" pitchFamily="18" charset="0"/>
                <a:cs typeface="Times" panose="02020603050405020304" pitchFamily="18" charset="0"/>
              </a:rPr>
              <a:t>.</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791218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BF92-C317-440F-ABD2-6B1D595E16D8}"/>
              </a:ext>
            </a:extLst>
          </p:cNvPr>
          <p:cNvSpPr>
            <a:spLocks noGrp="1"/>
          </p:cNvSpPr>
          <p:nvPr>
            <p:ph type="title"/>
          </p:nvPr>
        </p:nvSpPr>
        <p:spPr>
          <a:xfrm>
            <a:off x="838200" y="365126"/>
            <a:ext cx="10515600" cy="315912"/>
          </a:xfrm>
        </p:spPr>
        <p:txBody>
          <a:bodyPr>
            <a:normAutofit fontScale="90000"/>
          </a:bodyPr>
          <a:lstStyle/>
          <a:p>
            <a:endParaRPr lang="zh-CN" altLang="en-US" dirty="0"/>
          </a:p>
        </p:txBody>
      </p:sp>
      <p:sp>
        <p:nvSpPr>
          <p:cNvPr id="3" name="Content Placeholder 2">
            <a:extLst>
              <a:ext uri="{FF2B5EF4-FFF2-40B4-BE49-F238E27FC236}">
                <a16:creationId xmlns:a16="http://schemas.microsoft.com/office/drawing/2014/main" id="{CF4199B8-C0C8-45F4-8078-32AE6C34C6D0}"/>
              </a:ext>
            </a:extLst>
          </p:cNvPr>
          <p:cNvSpPr>
            <a:spLocks noGrp="1"/>
          </p:cNvSpPr>
          <p:nvPr>
            <p:ph idx="1"/>
          </p:nvPr>
        </p:nvSpPr>
        <p:spPr>
          <a:xfrm>
            <a:off x="838200" y="1266738"/>
            <a:ext cx="10515600" cy="4910225"/>
          </a:xfrm>
        </p:spPr>
        <p:txBody>
          <a:bodyPr/>
          <a:lstStyle/>
          <a:p>
            <a:endParaRPr lang="zh-CN" altLang="en-US" dirty="0"/>
          </a:p>
        </p:txBody>
      </p:sp>
      <p:pic>
        <p:nvPicPr>
          <p:cNvPr id="4" name="Picture 3">
            <a:extLst>
              <a:ext uri="{FF2B5EF4-FFF2-40B4-BE49-F238E27FC236}">
                <a16:creationId xmlns:a16="http://schemas.microsoft.com/office/drawing/2014/main" id="{246D5F55-F2F6-4E5F-9D61-9AA993B4398B}"/>
              </a:ext>
            </a:extLst>
          </p:cNvPr>
          <p:cNvPicPr>
            <a:picLocks noChangeAspect="1"/>
          </p:cNvPicPr>
          <p:nvPr/>
        </p:nvPicPr>
        <p:blipFill>
          <a:blip r:embed="rId2"/>
          <a:stretch>
            <a:fillRect/>
          </a:stretch>
        </p:blipFill>
        <p:spPr>
          <a:xfrm>
            <a:off x="762699" y="1115736"/>
            <a:ext cx="9594795" cy="1090568"/>
          </a:xfrm>
          <a:prstGeom prst="rect">
            <a:avLst/>
          </a:prstGeom>
        </p:spPr>
      </p:pic>
    </p:spTree>
    <p:extLst>
      <p:ext uri="{BB962C8B-B14F-4D97-AF65-F5344CB8AC3E}">
        <p14:creationId xmlns:p14="http://schemas.microsoft.com/office/powerpoint/2010/main" val="1616249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FAA1-55E9-4F8B-AC13-D281D6D669B0}"/>
              </a:ext>
            </a:extLst>
          </p:cNvPr>
          <p:cNvSpPr>
            <a:spLocks noGrp="1"/>
          </p:cNvSpPr>
          <p:nvPr>
            <p:ph type="title"/>
          </p:nvPr>
        </p:nvSpPr>
        <p:spPr>
          <a:xfrm>
            <a:off x="838200" y="365125"/>
            <a:ext cx="10515600" cy="482163"/>
          </a:xfrm>
        </p:spPr>
        <p:txBody>
          <a:bodyPr>
            <a:normAutofit fontScale="90000"/>
          </a:bodyPr>
          <a:lstStyle/>
          <a:p>
            <a:endParaRPr lang="zh-CN" altLang="en-US"/>
          </a:p>
        </p:txBody>
      </p:sp>
      <p:sp>
        <p:nvSpPr>
          <p:cNvPr id="3" name="Content Placeholder 2">
            <a:extLst>
              <a:ext uri="{FF2B5EF4-FFF2-40B4-BE49-F238E27FC236}">
                <a16:creationId xmlns:a16="http://schemas.microsoft.com/office/drawing/2014/main" id="{C037DB4D-E768-40D5-A90E-AEA1A266E391}"/>
              </a:ext>
            </a:extLst>
          </p:cNvPr>
          <p:cNvSpPr>
            <a:spLocks noGrp="1"/>
          </p:cNvSpPr>
          <p:nvPr>
            <p:ph idx="1"/>
          </p:nvPr>
        </p:nvSpPr>
        <p:spPr>
          <a:xfrm>
            <a:off x="469783" y="1048624"/>
            <a:ext cx="10884017" cy="5128339"/>
          </a:xfrm>
        </p:spPr>
        <p:txBody>
          <a:bodyPr>
            <a:normAutofit/>
          </a:bodyPr>
          <a:lstStyle/>
          <a:p>
            <a:r>
              <a:rPr lang="en-US" altLang="zh-CN" sz="2400" dirty="0">
                <a:latin typeface="Times" panose="02020603050405020304" pitchFamily="18" charset="0"/>
                <a:cs typeface="Times" panose="02020603050405020304" pitchFamily="18" charset="0"/>
              </a:rPr>
              <a:t>How many liters of oxygen gas at and 1.13 atm can be prepared by thermal decomposition of 0.950 g of KClO</a:t>
            </a:r>
            <a:r>
              <a:rPr lang="en-US" altLang="zh-CN" sz="2400" baseline="-25000" dirty="0">
                <a:latin typeface="Times" panose="02020603050405020304" pitchFamily="18" charset="0"/>
                <a:cs typeface="Times" panose="02020603050405020304" pitchFamily="18" charset="0"/>
              </a:rPr>
              <a:t>3</a:t>
            </a:r>
            <a:r>
              <a:rPr lang="en-US" altLang="zh-CN" sz="2400" dirty="0">
                <a:latin typeface="Times" panose="02020603050405020304" pitchFamily="18" charset="0"/>
                <a:cs typeface="Times" panose="02020603050405020304" pitchFamily="18" charset="0"/>
              </a:rPr>
              <a:t>?</a:t>
            </a:r>
            <a:endParaRPr lang="zh-CN" altLang="en-US"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249619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8D27-9307-4324-B08D-BE237F22838D}"/>
              </a:ext>
            </a:extLst>
          </p:cNvPr>
          <p:cNvSpPr>
            <a:spLocks noGrp="1"/>
          </p:cNvSpPr>
          <p:nvPr>
            <p:ph type="title"/>
          </p:nvPr>
        </p:nvSpPr>
        <p:spPr>
          <a:xfrm>
            <a:off x="838200" y="365126"/>
            <a:ext cx="10515600" cy="315912"/>
          </a:xfrm>
        </p:spPr>
        <p:txBody>
          <a:bodyPr>
            <a:normAutofit fontScale="90000"/>
          </a:bodyPr>
          <a:lstStyle/>
          <a:p>
            <a:endParaRPr lang="zh-CN" altLang="en-US" dirty="0"/>
          </a:p>
        </p:txBody>
      </p:sp>
      <p:sp>
        <p:nvSpPr>
          <p:cNvPr id="3" name="Content Placeholder 2">
            <a:extLst>
              <a:ext uri="{FF2B5EF4-FFF2-40B4-BE49-F238E27FC236}">
                <a16:creationId xmlns:a16="http://schemas.microsoft.com/office/drawing/2014/main" id="{71D1A0A3-9E45-45EA-AA33-A0F89BF3DFC1}"/>
              </a:ext>
            </a:extLst>
          </p:cNvPr>
          <p:cNvSpPr>
            <a:spLocks noGrp="1"/>
          </p:cNvSpPr>
          <p:nvPr>
            <p:ph idx="1"/>
          </p:nvPr>
        </p:nvSpPr>
        <p:spPr/>
        <p:txBody>
          <a:bodyPr/>
          <a:lstStyle/>
          <a:p>
            <a:endParaRPr lang="zh-CN" altLang="en-US"/>
          </a:p>
        </p:txBody>
      </p:sp>
      <p:pic>
        <p:nvPicPr>
          <p:cNvPr id="4" name="Picture 3">
            <a:extLst>
              <a:ext uri="{FF2B5EF4-FFF2-40B4-BE49-F238E27FC236}">
                <a16:creationId xmlns:a16="http://schemas.microsoft.com/office/drawing/2014/main" id="{91AB337D-EA53-4FE3-8F25-030D23A04ED4}"/>
              </a:ext>
            </a:extLst>
          </p:cNvPr>
          <p:cNvPicPr>
            <a:picLocks noChangeAspect="1"/>
          </p:cNvPicPr>
          <p:nvPr/>
        </p:nvPicPr>
        <p:blipFill>
          <a:blip r:embed="rId2"/>
          <a:stretch>
            <a:fillRect/>
          </a:stretch>
        </p:blipFill>
        <p:spPr>
          <a:xfrm>
            <a:off x="452305" y="681037"/>
            <a:ext cx="10696663" cy="1201437"/>
          </a:xfrm>
          <a:prstGeom prst="rect">
            <a:avLst/>
          </a:prstGeom>
        </p:spPr>
      </p:pic>
    </p:spTree>
    <p:extLst>
      <p:ext uri="{BB962C8B-B14F-4D97-AF65-F5344CB8AC3E}">
        <p14:creationId xmlns:p14="http://schemas.microsoft.com/office/powerpoint/2010/main" val="3021003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FB0D0-BC35-414B-9790-88DB95D47415}"/>
              </a:ext>
            </a:extLst>
          </p:cNvPr>
          <p:cNvSpPr>
            <a:spLocks noGrp="1"/>
          </p:cNvSpPr>
          <p:nvPr>
            <p:ph type="title"/>
          </p:nvPr>
        </p:nvSpPr>
        <p:spPr>
          <a:xfrm>
            <a:off x="838200" y="365125"/>
            <a:ext cx="10515600" cy="676275"/>
          </a:xfrm>
        </p:spPr>
        <p:txBody>
          <a:bodyPr>
            <a:normAutofit fontScale="90000"/>
          </a:bodyPr>
          <a:lstStyle/>
          <a:p>
            <a:r>
              <a:rPr lang="en-US" altLang="zh-CN" b="1" dirty="0">
                <a:solidFill>
                  <a:srgbClr val="FF0000"/>
                </a:solidFill>
                <a:latin typeface="Times" panose="02020603050405020304" pitchFamily="18" charset="0"/>
                <a:cs typeface="Times" panose="02020603050405020304" pitchFamily="18" charset="0"/>
              </a:rPr>
              <a:t>Kinetic Molecular Theory</a:t>
            </a:r>
            <a:endParaRPr lang="zh-CN" altLang="en-US" dirty="0"/>
          </a:p>
        </p:txBody>
      </p:sp>
      <p:sp>
        <p:nvSpPr>
          <p:cNvPr id="3" name="Content Placeholder 2">
            <a:extLst>
              <a:ext uri="{FF2B5EF4-FFF2-40B4-BE49-F238E27FC236}">
                <a16:creationId xmlns:a16="http://schemas.microsoft.com/office/drawing/2014/main" id="{ED882AD7-A268-4015-9A00-574D8874DA27}"/>
              </a:ext>
            </a:extLst>
          </p:cNvPr>
          <p:cNvSpPr>
            <a:spLocks noGrp="1"/>
          </p:cNvSpPr>
          <p:nvPr>
            <p:ph idx="1"/>
          </p:nvPr>
        </p:nvSpPr>
        <p:spPr/>
        <p:txBody>
          <a:bodyPr/>
          <a:lstStyle/>
          <a:p>
            <a:endParaRPr lang="zh-CN" altLang="en-US" dirty="0"/>
          </a:p>
        </p:txBody>
      </p:sp>
      <p:sp>
        <p:nvSpPr>
          <p:cNvPr id="4" name="Rectangle 3">
            <a:extLst>
              <a:ext uri="{FF2B5EF4-FFF2-40B4-BE49-F238E27FC236}">
                <a16:creationId xmlns:a16="http://schemas.microsoft.com/office/drawing/2014/main" id="{A3473BFB-BA45-4488-8DE7-C4D91A87971B}"/>
              </a:ext>
            </a:extLst>
          </p:cNvPr>
          <p:cNvSpPr>
            <a:spLocks noGrp="1"/>
          </p:cNvSpPr>
          <p:nvPr/>
        </p:nvSpPr>
        <p:spPr>
          <a:xfrm>
            <a:off x="357189" y="1135062"/>
            <a:ext cx="8196259" cy="4351338"/>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kern="1200">
                <a:solidFill>
                  <a:srgbClr val="C82E32"/>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C82E32"/>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C82E32"/>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C82E32"/>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C82E3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800" dirty="0">
                <a:latin typeface="Times" panose="02020603050405020304" pitchFamily="18" charset="0"/>
                <a:cs typeface="Times" panose="02020603050405020304" pitchFamily="18" charset="0"/>
              </a:rPr>
              <a:t>The gas laws help us to predict the behavior of gases</a:t>
            </a:r>
          </a:p>
          <a:p>
            <a:r>
              <a:rPr lang="en-US" altLang="zh-CN" sz="2800" dirty="0">
                <a:latin typeface="Times" panose="02020603050405020304" pitchFamily="18" charset="0"/>
                <a:cs typeface="Times" panose="02020603050405020304" pitchFamily="18" charset="0"/>
              </a:rPr>
              <a:t>Boltzmann &amp; Maxwell: </a:t>
            </a:r>
            <a:r>
              <a:rPr lang="en-US" altLang="zh-CN" sz="2800" i="1" dirty="0">
                <a:latin typeface="Times" panose="02020603050405020304" pitchFamily="18" charset="0"/>
                <a:cs typeface="Times" panose="02020603050405020304" pitchFamily="18" charset="0"/>
              </a:rPr>
              <a:t>physical properties of gases can be explained in terms of the motion of </a:t>
            </a:r>
            <a:r>
              <a:rPr lang="en-GB" altLang="zh-CN" sz="2800" i="1" dirty="0">
                <a:latin typeface="Times" panose="02020603050405020304" pitchFamily="18" charset="0"/>
                <a:cs typeface="Times" panose="02020603050405020304" pitchFamily="18" charset="0"/>
              </a:rPr>
              <a:t>individual molecules.</a:t>
            </a:r>
            <a:endParaRPr lang="en-US" altLang="zh-CN" sz="2400" i="1" dirty="0">
              <a:latin typeface="Times" panose="02020603050405020304" pitchFamily="18" charset="0"/>
              <a:cs typeface="Times" panose="02020603050405020304" pitchFamily="18" charset="0"/>
            </a:endParaRPr>
          </a:p>
          <a:p>
            <a:pPr eaLnBrk="1" hangingPunct="1"/>
            <a:r>
              <a:rPr lang="en-US" altLang="en-US" sz="2800" dirty="0">
                <a:latin typeface="Times" panose="02020603050405020304" pitchFamily="18" charset="0"/>
                <a:cs typeface="Times" panose="02020603050405020304" pitchFamily="18" charset="0"/>
              </a:rPr>
              <a:t>Gases do not always behave ideally, so the simple gas law calculations may not be an accurate model.</a:t>
            </a:r>
          </a:p>
          <a:p>
            <a:pPr eaLnBrk="1" hangingPunct="1"/>
            <a:r>
              <a:rPr lang="en-US" altLang="en-US" sz="2800" dirty="0">
                <a:latin typeface="Times" panose="02020603050405020304" pitchFamily="18" charset="0"/>
                <a:cs typeface="Times" panose="02020603050405020304" pitchFamily="18" charset="0"/>
              </a:rPr>
              <a:t>This is a model that aids in our understanding of what happens to gas particles as environmental conditions change.</a:t>
            </a:r>
          </a:p>
        </p:txBody>
      </p:sp>
      <p:pic>
        <p:nvPicPr>
          <p:cNvPr id="5" name="Picture 4" descr="10_17">
            <a:extLst>
              <a:ext uri="{FF2B5EF4-FFF2-40B4-BE49-F238E27FC236}">
                <a16:creationId xmlns:a16="http://schemas.microsoft.com/office/drawing/2014/main" id="{29FCB3F2-45DD-4993-B01C-3BD2EFA4BFE9}"/>
              </a:ext>
            </a:extLst>
          </p:cNvPr>
          <p:cNvPicPr>
            <a:picLocks noGrp="1" noChangeAspect="1"/>
          </p:cNvPicPr>
          <p:nvPr/>
        </p:nvPicPr>
        <p:blipFill>
          <a:blip r:embed="rId2"/>
          <a:srcRect b="3720"/>
          <a:stretch>
            <a:fillRect/>
          </a:stretch>
        </p:blipFill>
        <p:spPr>
          <a:xfrm>
            <a:off x="8553448" y="1371600"/>
            <a:ext cx="3281363" cy="4568825"/>
          </a:xfrm>
          <a:prstGeom prst="rect">
            <a:avLst/>
          </a:prstGeom>
          <a:noFill/>
          <a:ln w="9525">
            <a:noFill/>
          </a:ln>
        </p:spPr>
      </p:pic>
    </p:spTree>
    <p:extLst>
      <p:ext uri="{BB962C8B-B14F-4D97-AF65-F5344CB8AC3E}">
        <p14:creationId xmlns:p14="http://schemas.microsoft.com/office/powerpoint/2010/main" val="2464641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8F71-B92B-4BCA-8B4A-7B6A2E3C98C9}"/>
              </a:ext>
            </a:extLst>
          </p:cNvPr>
          <p:cNvSpPr>
            <a:spLocks noGrp="1"/>
          </p:cNvSpPr>
          <p:nvPr>
            <p:ph type="title"/>
          </p:nvPr>
        </p:nvSpPr>
        <p:spPr>
          <a:xfrm>
            <a:off x="838200" y="365126"/>
            <a:ext cx="10515600" cy="591220"/>
          </a:xfrm>
        </p:spPr>
        <p:txBody>
          <a:bodyPr>
            <a:normAutofit/>
          </a:bodyPr>
          <a:lstStyle/>
          <a:p>
            <a:r>
              <a:rPr lang="en-US" altLang="zh-CN" sz="2800" b="1" dirty="0">
                <a:solidFill>
                  <a:srgbClr val="FF0000"/>
                </a:solidFill>
                <a:latin typeface="Times" panose="02020603050405020304" pitchFamily="18" charset="0"/>
                <a:cs typeface="Times" panose="02020603050405020304" pitchFamily="18" charset="0"/>
              </a:rPr>
              <a:t>Kinetic Molecular Theory</a:t>
            </a:r>
            <a:endParaRPr lang="zh-CN" altLang="en-US" sz="2800" b="1" dirty="0">
              <a:solidFill>
                <a:srgbClr val="FF0000"/>
              </a:solidFill>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3389FB12-88B4-4936-A571-E34A90E58013}"/>
              </a:ext>
            </a:extLst>
          </p:cNvPr>
          <p:cNvSpPr>
            <a:spLocks noGrp="1"/>
          </p:cNvSpPr>
          <p:nvPr>
            <p:ph idx="1"/>
          </p:nvPr>
        </p:nvSpPr>
        <p:spPr>
          <a:xfrm>
            <a:off x="453006" y="1166070"/>
            <a:ext cx="8576694" cy="5010893"/>
          </a:xfrm>
        </p:spPr>
        <p:txBody>
          <a:bodyPr>
            <a:normAutofit/>
          </a:bodyPr>
          <a:lstStyle/>
          <a:p>
            <a:r>
              <a:rPr lang="en-US" altLang="zh-CN" b="1" dirty="0">
                <a:latin typeface="Times" panose="02020603050405020304" pitchFamily="18" charset="0"/>
                <a:ea typeface="MS PGothic" panose="020B0600070205080204" pitchFamily="34" charset="-128"/>
                <a:cs typeface="Times" panose="02020603050405020304" pitchFamily="18" charset="0"/>
              </a:rPr>
              <a:t>Postulates of the Kinetic Molecular Theory</a:t>
            </a:r>
          </a:p>
          <a:p>
            <a:pPr marL="0" indent="0">
              <a:buNone/>
            </a:pPr>
            <a:endParaRPr lang="en-US" altLang="zh-CN" b="1" dirty="0">
              <a:latin typeface="Times" panose="02020603050405020304" pitchFamily="18" charset="0"/>
              <a:ea typeface="MS PGothic" panose="020B0600070205080204" pitchFamily="34" charset="-128"/>
              <a:cs typeface="Times" panose="02020603050405020304" pitchFamily="18" charset="0"/>
            </a:endParaRPr>
          </a:p>
          <a:p>
            <a:pPr marL="514350" indent="-514350">
              <a:buFont typeface="Arial" panose="020B0604020202020204" pitchFamily="34" charset="0"/>
              <a:buAutoNum type="arabicParenR"/>
            </a:pPr>
            <a:r>
              <a:rPr lang="en-US" altLang="zh-CN" dirty="0">
                <a:solidFill>
                  <a:srgbClr val="00B050"/>
                </a:solidFill>
                <a:latin typeface="Times" panose="02020603050405020304" pitchFamily="18" charset="0"/>
                <a:cs typeface="Times" panose="02020603050405020304" pitchFamily="18" charset="0"/>
              </a:rPr>
              <a:t>Gases are composed of small molecules that are in constant, </a:t>
            </a:r>
            <a:r>
              <a:rPr lang="en-US" altLang="zh-CN" i="1" dirty="0">
                <a:solidFill>
                  <a:srgbClr val="00B050"/>
                </a:solidFill>
                <a:latin typeface="Times" panose="02020603050405020304" pitchFamily="18" charset="0"/>
                <a:cs typeface="Times" panose="02020603050405020304" pitchFamily="18" charset="0"/>
              </a:rPr>
              <a:t>random </a:t>
            </a:r>
            <a:r>
              <a:rPr lang="en-GB" altLang="zh-CN" i="1" dirty="0">
                <a:solidFill>
                  <a:srgbClr val="00B050"/>
                </a:solidFill>
                <a:latin typeface="Times" panose="02020603050405020304" pitchFamily="18" charset="0"/>
                <a:cs typeface="Times" panose="02020603050405020304" pitchFamily="18" charset="0"/>
              </a:rPr>
              <a:t>motion.</a:t>
            </a:r>
          </a:p>
          <a:p>
            <a:pPr marL="514350" indent="-514350">
              <a:buFont typeface="Arial" panose="020B0604020202020204" pitchFamily="34" charset="0"/>
              <a:buAutoNum type="arabicParenR"/>
            </a:pPr>
            <a:endParaRPr lang="en-GB" altLang="zh-CN" i="1" dirty="0">
              <a:solidFill>
                <a:srgbClr val="00B050"/>
              </a:solidFill>
              <a:latin typeface="Times" panose="02020603050405020304" pitchFamily="18" charset="0"/>
              <a:cs typeface="Times" panose="02020603050405020304" pitchFamily="18" charset="0"/>
            </a:endParaRPr>
          </a:p>
          <a:p>
            <a:pPr lvl="1"/>
            <a:r>
              <a:rPr lang="en-GB" altLang="zh-CN" dirty="0">
                <a:latin typeface="Times" panose="02020603050405020304" pitchFamily="18" charset="0"/>
                <a:cs typeface="Times" panose="02020603050405020304" pitchFamily="18" charset="0"/>
              </a:rPr>
              <a:t>Molecules </a:t>
            </a:r>
            <a:r>
              <a:rPr lang="en-US" altLang="zh-CN" dirty="0">
                <a:latin typeface="Times" panose="02020603050405020304" pitchFamily="18" charset="0"/>
                <a:cs typeface="Times" panose="02020603050405020304" pitchFamily="18" charset="0"/>
              </a:rPr>
              <a:t>travel in straight lines in any arbitrary direction until they hit other molecules or the walls of the container</a:t>
            </a:r>
            <a:endParaRPr lang="en-US" altLang="zh-CN" dirty="0">
              <a:solidFill>
                <a:srgbClr val="669900"/>
              </a:solidFill>
              <a:latin typeface="Times" panose="02020603050405020304" pitchFamily="18" charset="0"/>
              <a:cs typeface="Times" panose="02020603050405020304" pitchFamily="18" charset="0"/>
            </a:endParaRPr>
          </a:p>
          <a:p>
            <a:pPr marL="514350" indent="-514350">
              <a:buAutoNum type="arabicParenR"/>
            </a:pPr>
            <a:endParaRPr lang="en-US" altLang="zh-CN" dirty="0">
              <a:solidFill>
                <a:srgbClr val="D6000E"/>
              </a:solidFill>
              <a:latin typeface="Times" panose="02020603050405020304" pitchFamily="18" charset="0"/>
              <a:cs typeface="Times" panose="02020603050405020304" pitchFamily="18" charset="0"/>
            </a:endParaRPr>
          </a:p>
          <a:p>
            <a:endParaRPr lang="zh-CN" altLang="en-US" dirty="0"/>
          </a:p>
        </p:txBody>
      </p:sp>
      <p:pic>
        <p:nvPicPr>
          <p:cNvPr id="5" name="Picture 4" descr="10_17">
            <a:extLst>
              <a:ext uri="{FF2B5EF4-FFF2-40B4-BE49-F238E27FC236}">
                <a16:creationId xmlns:a16="http://schemas.microsoft.com/office/drawing/2014/main" id="{B206C597-5BED-4B36-90A3-10ACDDE1ED60}"/>
              </a:ext>
            </a:extLst>
          </p:cNvPr>
          <p:cNvPicPr>
            <a:picLocks noGrp="1" noChangeAspect="1"/>
          </p:cNvPicPr>
          <p:nvPr/>
        </p:nvPicPr>
        <p:blipFill>
          <a:blip r:embed="rId2"/>
          <a:srcRect b="4918"/>
          <a:stretch>
            <a:fillRect/>
          </a:stretch>
        </p:blipFill>
        <p:spPr>
          <a:xfrm>
            <a:off x="9328395" y="1763713"/>
            <a:ext cx="2410599" cy="3330574"/>
          </a:xfrm>
          <a:prstGeom prst="rect">
            <a:avLst/>
          </a:prstGeom>
          <a:noFill/>
          <a:ln w="9525">
            <a:noFill/>
          </a:ln>
        </p:spPr>
      </p:pic>
    </p:spTree>
    <p:extLst>
      <p:ext uri="{BB962C8B-B14F-4D97-AF65-F5344CB8AC3E}">
        <p14:creationId xmlns:p14="http://schemas.microsoft.com/office/powerpoint/2010/main" val="516659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36997-1311-4CEE-9D05-45D723652373}"/>
              </a:ext>
            </a:extLst>
          </p:cNvPr>
          <p:cNvSpPr>
            <a:spLocks noGrp="1"/>
          </p:cNvSpPr>
          <p:nvPr>
            <p:ph type="title"/>
          </p:nvPr>
        </p:nvSpPr>
        <p:spPr>
          <a:xfrm>
            <a:off x="838200" y="365125"/>
            <a:ext cx="10515600" cy="803275"/>
          </a:xfrm>
        </p:spPr>
        <p:txBody>
          <a:bodyPr>
            <a:normAutofit/>
          </a:bodyPr>
          <a:lstStyle/>
          <a:p>
            <a:r>
              <a:rPr lang="en-US" altLang="zh-CN" sz="2800" b="1" dirty="0">
                <a:latin typeface="Times" panose="02020603050405020304" pitchFamily="18" charset="0"/>
                <a:ea typeface="MS PGothic" panose="020B0600070205080204" pitchFamily="34" charset="-128"/>
                <a:cs typeface="Times" panose="02020603050405020304" pitchFamily="18" charset="0"/>
              </a:rPr>
              <a:t>Postulates of the Kinetic Molecular Theory</a:t>
            </a:r>
            <a:endParaRPr lang="zh-CN" altLang="en-US" sz="2800" dirty="0"/>
          </a:p>
        </p:txBody>
      </p:sp>
      <p:sp>
        <p:nvSpPr>
          <p:cNvPr id="3" name="Content Placeholder 2">
            <a:extLst>
              <a:ext uri="{FF2B5EF4-FFF2-40B4-BE49-F238E27FC236}">
                <a16:creationId xmlns:a16="http://schemas.microsoft.com/office/drawing/2014/main" id="{995B1309-3A0D-40D2-AA93-9BE1A93EDC0C}"/>
              </a:ext>
            </a:extLst>
          </p:cNvPr>
          <p:cNvSpPr>
            <a:spLocks noGrp="1"/>
          </p:cNvSpPr>
          <p:nvPr>
            <p:ph idx="1"/>
          </p:nvPr>
        </p:nvSpPr>
        <p:spPr>
          <a:xfrm>
            <a:off x="635000" y="1308100"/>
            <a:ext cx="10718800" cy="4868863"/>
          </a:xfrm>
        </p:spPr>
        <p:txBody>
          <a:bodyPr/>
          <a:lstStyle/>
          <a:p>
            <a:pPr marL="0" indent="0">
              <a:buNone/>
            </a:pPr>
            <a:r>
              <a:rPr lang="en-US" altLang="zh-CN" dirty="0">
                <a:solidFill>
                  <a:srgbClr val="669900"/>
                </a:solidFill>
                <a:latin typeface="Times" panose="02020603050405020304" pitchFamily="18" charset="0"/>
                <a:cs typeface="Times" panose="02020603050405020304" pitchFamily="18" charset="0"/>
              </a:rPr>
              <a:t>2</a:t>
            </a:r>
            <a:r>
              <a:rPr lang="zh-CN" altLang="en-US" dirty="0">
                <a:solidFill>
                  <a:srgbClr val="669900"/>
                </a:solidFill>
                <a:latin typeface="Times" panose="02020603050405020304" pitchFamily="18" charset="0"/>
                <a:cs typeface="Times" panose="02020603050405020304" pitchFamily="18" charset="0"/>
              </a:rPr>
              <a:t>）</a:t>
            </a:r>
            <a:r>
              <a:rPr lang="en-US" altLang="zh-CN" dirty="0">
                <a:solidFill>
                  <a:srgbClr val="669900"/>
                </a:solidFill>
                <a:latin typeface="Times" panose="02020603050405020304" pitchFamily="18" charset="0"/>
                <a:cs typeface="Times" panose="02020603050405020304" pitchFamily="18" charset="0"/>
              </a:rPr>
              <a:t>The particles in a gas are infinitely small; </a:t>
            </a:r>
            <a:r>
              <a:rPr lang="en-US" altLang="zh-CN" i="1" dirty="0">
                <a:solidFill>
                  <a:srgbClr val="669900"/>
                </a:solidFill>
                <a:latin typeface="Times" panose="02020603050405020304" pitchFamily="18" charset="0"/>
                <a:cs typeface="Times" panose="02020603050405020304" pitchFamily="18" charset="0"/>
              </a:rPr>
              <a:t>they occupy no volume</a:t>
            </a:r>
          </a:p>
          <a:p>
            <a:pPr marL="514350" indent="-514350">
              <a:buAutoNum type="arabicParenR"/>
            </a:pPr>
            <a:endParaRPr lang="en-US" altLang="zh-CN" i="1" dirty="0">
              <a:solidFill>
                <a:srgbClr val="669900"/>
              </a:solidFill>
              <a:latin typeface="Times" panose="02020603050405020304" pitchFamily="18" charset="0"/>
              <a:cs typeface="Times" panose="02020603050405020304" pitchFamily="18" charset="0"/>
            </a:endParaRPr>
          </a:p>
          <a:p>
            <a:pPr marL="0" indent="0">
              <a:buNone/>
            </a:pPr>
            <a:r>
              <a:rPr lang="en-US" altLang="zh-CN" i="1" dirty="0">
                <a:solidFill>
                  <a:srgbClr val="669900"/>
                </a:solidFill>
                <a:latin typeface="Times" panose="02020603050405020304" pitchFamily="18" charset="0"/>
                <a:cs typeface="Times" panose="02020603050405020304" pitchFamily="18" charset="0"/>
              </a:rPr>
              <a:t>3</a:t>
            </a:r>
            <a:r>
              <a:rPr lang="zh-CN" altLang="en-US" i="1" dirty="0">
                <a:solidFill>
                  <a:srgbClr val="669900"/>
                </a:solidFill>
                <a:latin typeface="Times" panose="02020603050405020304" pitchFamily="18" charset="0"/>
                <a:cs typeface="Times" panose="02020603050405020304" pitchFamily="18" charset="0"/>
              </a:rPr>
              <a:t>） </a:t>
            </a:r>
            <a:r>
              <a:rPr lang="en-US" altLang="zh-CN" i="1" dirty="0">
                <a:solidFill>
                  <a:srgbClr val="669900"/>
                </a:solidFill>
                <a:latin typeface="Times" panose="02020603050405020304" pitchFamily="18" charset="0"/>
                <a:cs typeface="Times" panose="02020603050405020304" pitchFamily="18" charset="0"/>
              </a:rPr>
              <a:t>The particles are assumed to exert no forces on each other; </a:t>
            </a:r>
            <a:r>
              <a:rPr lang="en-US" altLang="zh-CN" dirty="0">
                <a:solidFill>
                  <a:srgbClr val="669900"/>
                </a:solidFill>
                <a:latin typeface="Times" panose="02020603050405020304" pitchFamily="18" charset="0"/>
                <a:cs typeface="Times" panose="02020603050405020304" pitchFamily="18" charset="0"/>
              </a:rPr>
              <a:t>they are assumed neither to attract nor to repel each other.</a:t>
            </a:r>
          </a:p>
          <a:p>
            <a:pPr marL="514350" indent="-514350">
              <a:buFont typeface="Arial" panose="020B0604020202020204" pitchFamily="34" charset="0"/>
              <a:buAutoNum type="arabicParenR"/>
            </a:pPr>
            <a:endParaRPr lang="en-US" altLang="zh-CN" dirty="0">
              <a:solidFill>
                <a:srgbClr val="669900"/>
              </a:solidFill>
              <a:latin typeface="Times" panose="02020603050405020304" pitchFamily="18" charset="0"/>
              <a:cs typeface="Times" panose="02020603050405020304" pitchFamily="18" charset="0"/>
            </a:endParaRPr>
          </a:p>
          <a:p>
            <a:endParaRPr lang="zh-CN" altLang="en-US" dirty="0"/>
          </a:p>
        </p:txBody>
      </p:sp>
      <p:pic>
        <p:nvPicPr>
          <p:cNvPr id="4" name="Picture 3">
            <a:extLst>
              <a:ext uri="{FF2B5EF4-FFF2-40B4-BE49-F238E27FC236}">
                <a16:creationId xmlns:a16="http://schemas.microsoft.com/office/drawing/2014/main" id="{981D098D-DED7-4E29-80AB-5A2B0D15C42E}"/>
              </a:ext>
            </a:extLst>
          </p:cNvPr>
          <p:cNvPicPr>
            <a:picLocks noChangeAspect="1"/>
          </p:cNvPicPr>
          <p:nvPr/>
        </p:nvPicPr>
        <p:blipFill>
          <a:blip r:embed="rId2"/>
          <a:stretch>
            <a:fillRect/>
          </a:stretch>
        </p:blipFill>
        <p:spPr>
          <a:xfrm>
            <a:off x="3994008" y="4245530"/>
            <a:ext cx="3359292" cy="1726088"/>
          </a:xfrm>
          <a:prstGeom prst="rect">
            <a:avLst/>
          </a:prstGeom>
        </p:spPr>
      </p:pic>
    </p:spTree>
    <p:extLst>
      <p:ext uri="{BB962C8B-B14F-4D97-AF65-F5344CB8AC3E}">
        <p14:creationId xmlns:p14="http://schemas.microsoft.com/office/powerpoint/2010/main" val="891446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94C6-36C3-41A0-8EA3-D481B297F4CE}"/>
              </a:ext>
            </a:extLst>
          </p:cNvPr>
          <p:cNvSpPr>
            <a:spLocks noGrp="1"/>
          </p:cNvSpPr>
          <p:nvPr>
            <p:ph type="title"/>
          </p:nvPr>
        </p:nvSpPr>
        <p:spPr>
          <a:xfrm>
            <a:off x="716909" y="565069"/>
            <a:ext cx="10515600" cy="440218"/>
          </a:xfrm>
        </p:spPr>
        <p:txBody>
          <a:bodyPr>
            <a:noAutofit/>
          </a:bodyPr>
          <a:lstStyle/>
          <a:p>
            <a:r>
              <a:rPr lang="en-US" altLang="zh-CN" sz="2400" b="1" dirty="0">
                <a:latin typeface="Times" panose="02020603050405020304" pitchFamily="18" charset="0"/>
                <a:ea typeface="MS PGothic" panose="020B0600070205080204" pitchFamily="34" charset="-128"/>
                <a:cs typeface="Times" panose="02020603050405020304" pitchFamily="18" charset="0"/>
              </a:rPr>
              <a:t>Postulates of the Kinetic Molecular Theory</a:t>
            </a:r>
            <a:endParaRPr lang="zh-CN" altLang="en-US" sz="2400" dirty="0"/>
          </a:p>
        </p:txBody>
      </p:sp>
      <p:sp>
        <p:nvSpPr>
          <p:cNvPr id="3" name="Content Placeholder 2">
            <a:extLst>
              <a:ext uri="{FF2B5EF4-FFF2-40B4-BE49-F238E27FC236}">
                <a16:creationId xmlns:a16="http://schemas.microsoft.com/office/drawing/2014/main" id="{58414FE1-811D-42ED-A3B0-B3F7C069B685}"/>
              </a:ext>
            </a:extLst>
          </p:cNvPr>
          <p:cNvSpPr>
            <a:spLocks noGrp="1"/>
          </p:cNvSpPr>
          <p:nvPr>
            <p:ph idx="1"/>
          </p:nvPr>
        </p:nvSpPr>
        <p:spPr>
          <a:xfrm>
            <a:off x="595618" y="1166070"/>
            <a:ext cx="10999482" cy="5010893"/>
          </a:xfrm>
        </p:spPr>
        <p:txBody>
          <a:bodyPr/>
          <a:lstStyle/>
          <a:p>
            <a:pPr marL="0" indent="0">
              <a:buNone/>
            </a:pPr>
            <a:r>
              <a:rPr lang="en-US" altLang="zh-CN" dirty="0">
                <a:solidFill>
                  <a:srgbClr val="669900"/>
                </a:solidFill>
                <a:latin typeface="Times" panose="02020603050405020304" pitchFamily="18" charset="0"/>
                <a:cs typeface="Times" panose="02020603050405020304" pitchFamily="18" charset="0"/>
              </a:rPr>
              <a:t>4) </a:t>
            </a:r>
            <a:r>
              <a:rPr lang="en-US" altLang="zh-CN" dirty="0">
                <a:solidFill>
                  <a:srgbClr val="00B050"/>
                </a:solidFill>
                <a:latin typeface="Times" panose="02020603050405020304" pitchFamily="18" charset="0"/>
                <a:cs typeface="Times" panose="02020603050405020304" pitchFamily="18" charset="0"/>
              </a:rPr>
              <a:t>Molecular collisions are </a:t>
            </a:r>
            <a:r>
              <a:rPr lang="en-US" altLang="zh-CN" i="1" dirty="0">
                <a:solidFill>
                  <a:srgbClr val="00B050"/>
                </a:solidFill>
                <a:latin typeface="Times" panose="02020603050405020304" pitchFamily="18" charset="0"/>
                <a:cs typeface="Times" panose="02020603050405020304" pitchFamily="18" charset="0"/>
              </a:rPr>
              <a:t>perfectly elastic; </a:t>
            </a:r>
            <a:r>
              <a:rPr lang="en-US" altLang="zh-CN" dirty="0">
                <a:solidFill>
                  <a:srgbClr val="00B050"/>
                </a:solidFill>
                <a:latin typeface="Times" panose="02020603050405020304" pitchFamily="18" charset="0"/>
                <a:cs typeface="Times" panose="02020603050405020304" pitchFamily="18" charset="0"/>
              </a:rPr>
              <a:t>that is, no energy is lost when </a:t>
            </a:r>
            <a:r>
              <a:rPr lang="en-GB" altLang="zh-CN" dirty="0">
                <a:solidFill>
                  <a:srgbClr val="00B050"/>
                </a:solidFill>
                <a:latin typeface="Times" panose="02020603050405020304" pitchFamily="18" charset="0"/>
                <a:cs typeface="Times" panose="02020603050405020304" pitchFamily="18" charset="0"/>
              </a:rPr>
              <a:t>the molecules collide.</a:t>
            </a:r>
          </a:p>
          <a:p>
            <a:pPr marL="0" indent="0">
              <a:buNone/>
            </a:pPr>
            <a:r>
              <a:rPr lang="en-GB" altLang="zh-CN" dirty="0">
                <a:solidFill>
                  <a:srgbClr val="00B050"/>
                </a:solidFill>
                <a:latin typeface="Times" panose="02020603050405020304" pitchFamily="18" charset="0"/>
                <a:cs typeface="Times" panose="02020603050405020304" pitchFamily="18" charset="0"/>
              </a:rPr>
              <a:t>	</a:t>
            </a:r>
            <a:endParaRPr lang="en-GB" altLang="zh-CN" sz="3200" dirty="0">
              <a:solidFill>
                <a:srgbClr val="00B050"/>
              </a:solidFill>
              <a:latin typeface="Times" panose="02020603050405020304" pitchFamily="18" charset="0"/>
              <a:cs typeface="Times" panose="02020603050405020304" pitchFamily="18" charset="0"/>
            </a:endParaRPr>
          </a:p>
          <a:p>
            <a:pPr lvl="1"/>
            <a:r>
              <a:rPr lang="en-US" altLang="zh-CN" sz="2800" dirty="0">
                <a:latin typeface="Times" panose="02020603050405020304" pitchFamily="18" charset="0"/>
                <a:cs typeface="Times" panose="02020603050405020304" pitchFamily="18" charset="0"/>
              </a:rPr>
              <a:t>The molecules bounce off one another without any loss of total energy. </a:t>
            </a:r>
          </a:p>
          <a:p>
            <a:pPr lvl="1"/>
            <a:r>
              <a:rPr lang="en-US" altLang="zh-CN" sz="2800" dirty="0">
                <a:latin typeface="Times" panose="02020603050405020304" pitchFamily="18" charset="0"/>
                <a:cs typeface="Times" panose="02020603050405020304" pitchFamily="18" charset="0"/>
              </a:rPr>
              <a:t>No friction or energy loss of any kind occurs.</a:t>
            </a:r>
            <a:endParaRPr lang="en-GB" altLang="zh-CN" sz="2800" dirty="0">
              <a:solidFill>
                <a:srgbClr val="00B050"/>
              </a:solidFill>
              <a:latin typeface="Times" panose="02020603050405020304" pitchFamily="18" charset="0"/>
              <a:cs typeface="Times" panose="02020603050405020304" pitchFamily="18" charset="0"/>
            </a:endParaRPr>
          </a:p>
          <a:p>
            <a:pPr marL="514350" indent="-514350">
              <a:buAutoNum type="arabicParenR" startAt="2"/>
            </a:pPr>
            <a:endParaRPr lang="en-US" altLang="zh-CN" i="1" dirty="0">
              <a:solidFill>
                <a:srgbClr val="669900"/>
              </a:solidFill>
            </a:endParaRPr>
          </a:p>
          <a:p>
            <a:endParaRPr lang="zh-CN" altLang="en-US" dirty="0"/>
          </a:p>
        </p:txBody>
      </p:sp>
      <p:pic>
        <p:nvPicPr>
          <p:cNvPr id="5" name="Picture 4">
            <a:extLst>
              <a:ext uri="{FF2B5EF4-FFF2-40B4-BE49-F238E27FC236}">
                <a16:creationId xmlns:a16="http://schemas.microsoft.com/office/drawing/2014/main" id="{9D446577-F30F-4494-94B5-E698D75B0FFB}"/>
              </a:ext>
            </a:extLst>
          </p:cNvPr>
          <p:cNvPicPr>
            <a:picLocks noChangeAspect="1"/>
          </p:cNvPicPr>
          <p:nvPr/>
        </p:nvPicPr>
        <p:blipFill>
          <a:blip r:embed="rId2"/>
          <a:stretch>
            <a:fillRect/>
          </a:stretch>
        </p:blipFill>
        <p:spPr>
          <a:xfrm>
            <a:off x="8646778" y="3381701"/>
            <a:ext cx="2776872" cy="2795262"/>
          </a:xfrm>
          <a:prstGeom prst="rect">
            <a:avLst/>
          </a:prstGeom>
        </p:spPr>
      </p:pic>
    </p:spTree>
    <p:extLst>
      <p:ext uri="{BB962C8B-B14F-4D97-AF65-F5344CB8AC3E}">
        <p14:creationId xmlns:p14="http://schemas.microsoft.com/office/powerpoint/2010/main" val="1080670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zh-CN" altLang="en-US"/>
          </a:p>
        </p:txBody>
      </p:sp>
      <p:pic>
        <p:nvPicPr>
          <p:cNvPr id="7" name="Picture 6"/>
          <p:cNvPicPr>
            <a:picLocks noChangeAspect="1"/>
          </p:cNvPicPr>
          <p:nvPr/>
        </p:nvPicPr>
        <p:blipFill>
          <a:blip r:embed="rId2"/>
          <a:stretch>
            <a:fillRect/>
          </a:stretch>
        </p:blipFill>
        <p:spPr>
          <a:xfrm>
            <a:off x="6562725" y="119062"/>
            <a:ext cx="4791075" cy="6619875"/>
          </a:xfrm>
          <a:prstGeom prst="rect">
            <a:avLst/>
          </a:prstGeom>
        </p:spPr>
      </p:pic>
      <p:pic>
        <p:nvPicPr>
          <p:cNvPr id="8" name="Picture 7"/>
          <p:cNvPicPr>
            <a:picLocks noChangeAspect="1"/>
          </p:cNvPicPr>
          <p:nvPr/>
        </p:nvPicPr>
        <p:blipFill>
          <a:blip r:embed="rId3"/>
          <a:stretch>
            <a:fillRect/>
          </a:stretch>
        </p:blipFill>
        <p:spPr>
          <a:xfrm>
            <a:off x="532488" y="2390074"/>
            <a:ext cx="5741289" cy="253085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F185-2FF6-4777-9C7B-C5BE5E440032}"/>
              </a:ext>
            </a:extLst>
          </p:cNvPr>
          <p:cNvSpPr>
            <a:spLocks noGrp="1"/>
          </p:cNvSpPr>
          <p:nvPr>
            <p:ph type="title"/>
          </p:nvPr>
        </p:nvSpPr>
        <p:spPr>
          <a:xfrm>
            <a:off x="838200" y="365126"/>
            <a:ext cx="10515600" cy="315912"/>
          </a:xfrm>
        </p:spPr>
        <p:txBody>
          <a:bodyPr>
            <a:normAutofit fontScale="90000"/>
          </a:bodyPr>
          <a:lstStyle/>
          <a:p>
            <a:r>
              <a:rPr lang="en-US" altLang="zh-CN" dirty="0"/>
              <a:t> </a:t>
            </a:r>
            <a:endParaRPr lang="zh-CN" altLang="en-US" dirty="0"/>
          </a:p>
        </p:txBody>
      </p:sp>
      <p:sp>
        <p:nvSpPr>
          <p:cNvPr id="3" name="Content Placeholder 2">
            <a:extLst>
              <a:ext uri="{FF2B5EF4-FFF2-40B4-BE49-F238E27FC236}">
                <a16:creationId xmlns:a16="http://schemas.microsoft.com/office/drawing/2014/main" id="{EDEBEE78-BE7A-4705-9819-FFBEDFB8E1E2}"/>
              </a:ext>
            </a:extLst>
          </p:cNvPr>
          <p:cNvSpPr>
            <a:spLocks noGrp="1"/>
          </p:cNvSpPr>
          <p:nvPr>
            <p:ph idx="1"/>
          </p:nvPr>
        </p:nvSpPr>
        <p:spPr>
          <a:xfrm>
            <a:off x="310393" y="681038"/>
            <a:ext cx="11043407" cy="5495925"/>
          </a:xfrm>
        </p:spPr>
        <p:txBody>
          <a:bodyPr/>
          <a:lstStyle/>
          <a:p>
            <a:pPr marL="0" indent="0">
              <a:buNone/>
            </a:pPr>
            <a:r>
              <a:rPr lang="en-US" altLang="zh-CN" sz="2400" dirty="0">
                <a:solidFill>
                  <a:srgbClr val="669900"/>
                </a:solidFill>
                <a:latin typeface="Times" panose="02020603050405020304" pitchFamily="18" charset="0"/>
                <a:cs typeface="Times" panose="02020603050405020304" pitchFamily="18" charset="0"/>
              </a:rPr>
              <a:t>5) The </a:t>
            </a:r>
            <a:r>
              <a:rPr lang="en-US" altLang="zh-CN" sz="2400" b="1" dirty="0">
                <a:solidFill>
                  <a:srgbClr val="669900"/>
                </a:solidFill>
                <a:latin typeface="Times" panose="02020603050405020304" pitchFamily="18" charset="0"/>
                <a:cs typeface="Times" panose="02020603050405020304" pitchFamily="18" charset="0"/>
              </a:rPr>
              <a:t>average kinetic energy </a:t>
            </a:r>
            <a:r>
              <a:rPr lang="en-US" altLang="zh-CN" sz="2400" dirty="0">
                <a:solidFill>
                  <a:srgbClr val="669900"/>
                </a:solidFill>
                <a:latin typeface="Times" panose="02020603050405020304" pitchFamily="18" charset="0"/>
                <a:cs typeface="Times" panose="02020603050405020304" pitchFamily="18" charset="0"/>
              </a:rPr>
              <a:t>of molecules is assumed to be </a:t>
            </a:r>
            <a:r>
              <a:rPr lang="en-US" altLang="zh-CN" sz="2400" i="1" dirty="0">
                <a:solidFill>
                  <a:srgbClr val="669900"/>
                </a:solidFill>
                <a:latin typeface="Times" panose="02020603050405020304" pitchFamily="18" charset="0"/>
                <a:cs typeface="Times" panose="02020603050405020304" pitchFamily="18" charset="0"/>
              </a:rPr>
              <a:t>directly proportional to the absolute temperature</a:t>
            </a:r>
            <a:r>
              <a:rPr lang="en-US" altLang="zh-CN" sz="2400" dirty="0">
                <a:solidFill>
                  <a:srgbClr val="669900"/>
                </a:solidFill>
                <a:latin typeface="Times" panose="02020603050405020304" pitchFamily="18" charset="0"/>
                <a:cs typeface="Times" panose="02020603050405020304" pitchFamily="18" charset="0"/>
              </a:rPr>
              <a:t> of the gas.</a:t>
            </a:r>
          </a:p>
          <a:p>
            <a:pPr marL="0" indent="0">
              <a:buNone/>
            </a:pPr>
            <a:endParaRPr lang="en-US" altLang="zh-CN" i="1" dirty="0">
              <a:solidFill>
                <a:srgbClr val="669900"/>
              </a:solidFill>
              <a:latin typeface="Times" panose="02020603050405020304" pitchFamily="18" charset="0"/>
              <a:cs typeface="Times" panose="02020603050405020304" pitchFamily="18" charset="0"/>
            </a:endParaRPr>
          </a:p>
          <a:p>
            <a:pPr lvl="1"/>
            <a:r>
              <a:rPr lang="en-US" altLang="zh-CN" sz="2000" dirty="0">
                <a:latin typeface="Times" panose="02020603050405020304" pitchFamily="18" charset="0"/>
                <a:cs typeface="Times" panose="02020603050405020304" pitchFamily="18" charset="0"/>
              </a:rPr>
              <a:t>Increasing </a:t>
            </a:r>
            <a:r>
              <a:rPr lang="en-US" altLang="zh-CN" sz="2000" b="1" dirty="0">
                <a:latin typeface="Times" panose="02020603050405020304" pitchFamily="18" charset="0"/>
                <a:cs typeface="Times" panose="02020603050405020304" pitchFamily="18" charset="0"/>
              </a:rPr>
              <a:t>temperature</a:t>
            </a:r>
            <a:r>
              <a:rPr lang="en-US" altLang="zh-CN" sz="2000" dirty="0">
                <a:latin typeface="Times" panose="02020603050405020304" pitchFamily="18" charset="0"/>
                <a:cs typeface="Times" panose="02020603050405020304" pitchFamily="18" charset="0"/>
              </a:rPr>
              <a:t> will increase the </a:t>
            </a:r>
            <a:r>
              <a:rPr lang="en-US" altLang="zh-CN" sz="2000" b="1" dirty="0">
                <a:latin typeface="Times" panose="02020603050405020304" pitchFamily="18" charset="0"/>
                <a:cs typeface="Times" panose="02020603050405020304" pitchFamily="18" charset="0"/>
              </a:rPr>
              <a:t>sped</a:t>
            </a:r>
            <a:r>
              <a:rPr lang="en-US" altLang="zh-CN" sz="2000" dirty="0">
                <a:latin typeface="Times" panose="02020603050405020304" pitchFamily="18" charset="0"/>
                <a:cs typeface="Times" panose="02020603050405020304" pitchFamily="18" charset="0"/>
              </a:rPr>
              <a:t> of the molecules, which causes </a:t>
            </a:r>
            <a:r>
              <a:rPr lang="en-US" altLang="zh-CN" sz="2000" b="1" dirty="0">
                <a:latin typeface="Times" panose="02020603050405020304" pitchFamily="18" charset="0"/>
                <a:cs typeface="Times" panose="02020603050405020304" pitchFamily="18" charset="0"/>
              </a:rPr>
              <a:t>more collision </a:t>
            </a:r>
            <a:r>
              <a:rPr lang="en-US" altLang="zh-CN" sz="2000" dirty="0">
                <a:latin typeface="Times" panose="02020603050405020304" pitchFamily="18" charset="0"/>
                <a:cs typeface="Times" panose="02020603050405020304" pitchFamily="18" charset="0"/>
              </a:rPr>
              <a:t>&amp; </a:t>
            </a:r>
            <a:r>
              <a:rPr lang="en-US" altLang="zh-CN" sz="2000" b="1" dirty="0">
                <a:latin typeface="Times" panose="02020603050405020304" pitchFamily="18" charset="0"/>
                <a:cs typeface="Times" panose="02020603050405020304" pitchFamily="18" charset="0"/>
              </a:rPr>
              <a:t>gas pressure</a:t>
            </a:r>
            <a:r>
              <a:rPr lang="en-US" altLang="zh-CN" sz="2000" dirty="0">
                <a:latin typeface="Times" panose="02020603050405020304" pitchFamily="18" charset="0"/>
                <a:cs typeface="Times" panose="02020603050405020304" pitchFamily="18" charset="0"/>
              </a:rPr>
              <a:t>.</a:t>
            </a:r>
          </a:p>
          <a:p>
            <a:pPr lvl="1"/>
            <a:r>
              <a:rPr lang="en-US" altLang="zh-CN" sz="2000" dirty="0">
                <a:latin typeface="Times" panose="02020603050405020304" pitchFamily="18" charset="0"/>
                <a:cs typeface="Times" panose="02020603050405020304" pitchFamily="18" charset="0"/>
              </a:rPr>
              <a:t>As some molecules move fast and some slow</a:t>
            </a:r>
          </a:p>
          <a:p>
            <a:pPr marL="514350" indent="-514350">
              <a:buFont typeface="Arial" panose="020B0604020202020204" pitchFamily="34" charset="0"/>
              <a:buAutoNum type="arabicParenR" startAt="2"/>
            </a:pPr>
            <a:endParaRPr lang="en-US" altLang="zh-CN" dirty="0">
              <a:solidFill>
                <a:srgbClr val="669900"/>
              </a:solidFill>
            </a:endParaRPr>
          </a:p>
          <a:p>
            <a:endParaRPr lang="zh-CN" altLang="en-US" dirty="0"/>
          </a:p>
        </p:txBody>
      </p:sp>
      <p:pic>
        <p:nvPicPr>
          <p:cNvPr id="5" name="Picture 4">
            <a:extLst>
              <a:ext uri="{FF2B5EF4-FFF2-40B4-BE49-F238E27FC236}">
                <a16:creationId xmlns:a16="http://schemas.microsoft.com/office/drawing/2014/main" id="{F9F47555-66D3-4C2B-8306-8F1F02AFB315}"/>
              </a:ext>
            </a:extLst>
          </p:cNvPr>
          <p:cNvPicPr>
            <a:picLocks noChangeAspect="1"/>
          </p:cNvPicPr>
          <p:nvPr/>
        </p:nvPicPr>
        <p:blipFill>
          <a:blip r:embed="rId2"/>
          <a:stretch>
            <a:fillRect/>
          </a:stretch>
        </p:blipFill>
        <p:spPr>
          <a:xfrm>
            <a:off x="2290891" y="1498599"/>
            <a:ext cx="1681881" cy="376365"/>
          </a:xfrm>
          <a:prstGeom prst="rect">
            <a:avLst/>
          </a:prstGeom>
        </p:spPr>
      </p:pic>
      <p:sp>
        <p:nvSpPr>
          <p:cNvPr id="11" name="Rectangle 10">
            <a:extLst>
              <a:ext uri="{FF2B5EF4-FFF2-40B4-BE49-F238E27FC236}">
                <a16:creationId xmlns:a16="http://schemas.microsoft.com/office/drawing/2014/main" id="{BCEE344D-ABCD-474B-8210-428DFE32CB48}"/>
              </a:ext>
            </a:extLst>
          </p:cNvPr>
          <p:cNvSpPr/>
          <p:nvPr/>
        </p:nvSpPr>
        <p:spPr>
          <a:xfrm>
            <a:off x="6333687" y="6025007"/>
            <a:ext cx="5756704" cy="369332"/>
          </a:xfrm>
          <a:prstGeom prst="rect">
            <a:avLst/>
          </a:prstGeom>
        </p:spPr>
        <p:txBody>
          <a:bodyPr wrap="none">
            <a:spAutoFit/>
          </a:bodyPr>
          <a:lstStyle/>
          <a:p>
            <a:r>
              <a:rPr lang="en-US" altLang="zh-CN" b="1" dirty="0">
                <a:latin typeface="Times" panose="02020603050405020304" pitchFamily="18" charset="0"/>
                <a:cs typeface="Times" panose="02020603050405020304" pitchFamily="18" charset="0"/>
              </a:rPr>
              <a:t>Fig: </a:t>
            </a:r>
            <a:r>
              <a:rPr lang="en-US" altLang="zh-CN" dirty="0">
                <a:latin typeface="Times" panose="02020603050405020304" pitchFamily="18" charset="0"/>
                <a:cs typeface="Times" panose="02020603050405020304" pitchFamily="18" charset="0"/>
              </a:rPr>
              <a:t>Distribution of molecular speeds at various temperature</a:t>
            </a:r>
            <a:endParaRPr lang="zh-CN" altLang="en-US" dirty="0"/>
          </a:p>
        </p:txBody>
      </p:sp>
      <p:sp>
        <p:nvSpPr>
          <p:cNvPr id="17" name="Rectangle 16">
            <a:extLst>
              <a:ext uri="{FF2B5EF4-FFF2-40B4-BE49-F238E27FC236}">
                <a16:creationId xmlns:a16="http://schemas.microsoft.com/office/drawing/2014/main" id="{7E3F0F56-155A-4FA4-ADA8-B16625FE9ACD}"/>
              </a:ext>
            </a:extLst>
          </p:cNvPr>
          <p:cNvSpPr/>
          <p:nvPr/>
        </p:nvSpPr>
        <p:spPr>
          <a:xfrm>
            <a:off x="723822" y="3470244"/>
            <a:ext cx="5609865" cy="369332"/>
          </a:xfrm>
          <a:prstGeom prst="rect">
            <a:avLst/>
          </a:prstGeom>
        </p:spPr>
        <p:txBody>
          <a:bodyPr wrap="square">
            <a:spAutoFit/>
          </a:bodyPr>
          <a:lstStyle/>
          <a:p>
            <a:r>
              <a:rPr lang="en-US" altLang="zh-CN" dirty="0">
                <a:latin typeface="Times" panose="02020603050405020304" pitchFamily="18" charset="0"/>
                <a:cs typeface="Times" panose="02020603050405020304" pitchFamily="18" charset="0"/>
              </a:rPr>
              <a:t>The peak of each curve represents </a:t>
            </a:r>
            <a:r>
              <a:rPr lang="en-GB" altLang="zh-CN" dirty="0">
                <a:latin typeface="Times" panose="02020603050405020304" pitchFamily="18" charset="0"/>
                <a:cs typeface="Times" panose="02020603050405020304" pitchFamily="18" charset="0"/>
              </a:rPr>
              <a:t>the </a:t>
            </a:r>
            <a:r>
              <a:rPr lang="en-US" altLang="zh-CN" i="1" dirty="0">
                <a:solidFill>
                  <a:srgbClr val="7030A0"/>
                </a:solidFill>
                <a:latin typeface="Times" panose="02020603050405020304" pitchFamily="18" charset="0"/>
                <a:cs typeface="Times" panose="02020603050405020304" pitchFamily="18" charset="0"/>
              </a:rPr>
              <a:t>Most probable speed</a:t>
            </a:r>
            <a:endParaRPr lang="zh-CN" altLang="en-US" i="1" dirty="0">
              <a:solidFill>
                <a:srgbClr val="7030A0"/>
              </a:solidFill>
            </a:endParaRPr>
          </a:p>
        </p:txBody>
      </p:sp>
      <p:sp>
        <p:nvSpPr>
          <p:cNvPr id="26" name="Rectangle 25">
            <a:extLst>
              <a:ext uri="{FF2B5EF4-FFF2-40B4-BE49-F238E27FC236}">
                <a16:creationId xmlns:a16="http://schemas.microsoft.com/office/drawing/2014/main" id="{AB3DCCD5-4118-4E4D-93B6-D02AB8A31C67}"/>
              </a:ext>
            </a:extLst>
          </p:cNvPr>
          <p:cNvSpPr/>
          <p:nvPr/>
        </p:nvSpPr>
        <p:spPr>
          <a:xfrm>
            <a:off x="768523" y="3970822"/>
            <a:ext cx="4726615" cy="369332"/>
          </a:xfrm>
          <a:prstGeom prst="rect">
            <a:avLst/>
          </a:prstGeom>
        </p:spPr>
        <p:txBody>
          <a:bodyPr wrap="none">
            <a:spAutoFit/>
          </a:bodyPr>
          <a:lstStyle/>
          <a:p>
            <a:r>
              <a:rPr lang="en-US" altLang="zh-CN" dirty="0">
                <a:latin typeface="Times New Roman" panose="02020603050405020304" pitchFamily="18" charset="0"/>
              </a:rPr>
              <a:t>It is the speed of the largest number of molecules</a:t>
            </a:r>
            <a:endParaRPr lang="zh-CN" altLang="en-US" dirty="0"/>
          </a:p>
        </p:txBody>
      </p:sp>
      <p:pic>
        <p:nvPicPr>
          <p:cNvPr id="25" name="Picture 24">
            <a:extLst>
              <a:ext uri="{FF2B5EF4-FFF2-40B4-BE49-F238E27FC236}">
                <a16:creationId xmlns:a16="http://schemas.microsoft.com/office/drawing/2014/main" id="{DE8251E7-D736-4BCE-B6C0-84BB18AF6209}"/>
              </a:ext>
            </a:extLst>
          </p:cNvPr>
          <p:cNvPicPr>
            <a:picLocks noChangeAspect="1"/>
          </p:cNvPicPr>
          <p:nvPr/>
        </p:nvPicPr>
        <p:blipFill>
          <a:blip r:embed="rId3"/>
          <a:stretch>
            <a:fillRect/>
          </a:stretch>
        </p:blipFill>
        <p:spPr>
          <a:xfrm>
            <a:off x="7059071" y="2502404"/>
            <a:ext cx="4105353" cy="3583644"/>
          </a:xfrm>
          <a:prstGeom prst="rect">
            <a:avLst/>
          </a:prstGeom>
        </p:spPr>
      </p:pic>
    </p:spTree>
    <p:extLst>
      <p:ext uri="{BB962C8B-B14F-4D97-AF65-F5344CB8AC3E}">
        <p14:creationId xmlns:p14="http://schemas.microsoft.com/office/powerpoint/2010/main" val="3934579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9A95-7E47-49E0-BF7B-15A92DDEE638}"/>
              </a:ext>
            </a:extLst>
          </p:cNvPr>
          <p:cNvSpPr>
            <a:spLocks noGrp="1"/>
          </p:cNvSpPr>
          <p:nvPr>
            <p:ph type="title"/>
          </p:nvPr>
        </p:nvSpPr>
        <p:spPr>
          <a:xfrm>
            <a:off x="838200" y="365126"/>
            <a:ext cx="10515600" cy="624776"/>
          </a:xfrm>
        </p:spPr>
        <p:txBody>
          <a:bodyPr>
            <a:normAutofit fontScale="90000"/>
          </a:bodyPr>
          <a:lstStyle/>
          <a:p>
            <a:endParaRPr lang="zh-CN" altLang="en-US" dirty="0"/>
          </a:p>
        </p:txBody>
      </p:sp>
      <p:sp>
        <p:nvSpPr>
          <p:cNvPr id="5" name="Rectangle 4">
            <a:extLst>
              <a:ext uri="{FF2B5EF4-FFF2-40B4-BE49-F238E27FC236}">
                <a16:creationId xmlns:a16="http://schemas.microsoft.com/office/drawing/2014/main" id="{1154CC23-4483-4DE6-A15A-E83D35DBDB9C}"/>
              </a:ext>
            </a:extLst>
          </p:cNvPr>
          <p:cNvSpPr/>
          <p:nvPr/>
        </p:nvSpPr>
        <p:spPr>
          <a:xfrm>
            <a:off x="1885882" y="5764832"/>
            <a:ext cx="7966584" cy="369332"/>
          </a:xfrm>
          <a:prstGeom prst="rect">
            <a:avLst/>
          </a:prstGeom>
        </p:spPr>
        <p:txBody>
          <a:bodyPr wrap="square">
            <a:spAutoFit/>
          </a:bodyPr>
          <a:lstStyle/>
          <a:p>
            <a:r>
              <a:rPr lang="en-US" altLang="zh-CN" b="1" dirty="0">
                <a:latin typeface="Times" panose="02020603050405020304" pitchFamily="18" charset="0"/>
                <a:cs typeface="Times" panose="02020603050405020304" pitchFamily="18" charset="0"/>
              </a:rPr>
              <a:t>Fig: </a:t>
            </a:r>
            <a:r>
              <a:rPr lang="en-US" altLang="zh-CN" dirty="0">
                <a:latin typeface="Times" panose="02020603050405020304" pitchFamily="18" charset="0"/>
                <a:cs typeface="Times" panose="02020603050405020304" pitchFamily="18" charset="0"/>
              </a:rPr>
              <a:t>Distribution of molecular speeds of four gases at constant temperature (300K) </a:t>
            </a:r>
            <a:endParaRPr lang="zh-CN" altLang="en-US" dirty="0"/>
          </a:p>
        </p:txBody>
      </p:sp>
      <p:sp>
        <p:nvSpPr>
          <p:cNvPr id="6" name="Content Placeholder 5">
            <a:extLst>
              <a:ext uri="{FF2B5EF4-FFF2-40B4-BE49-F238E27FC236}">
                <a16:creationId xmlns:a16="http://schemas.microsoft.com/office/drawing/2014/main" id="{6A4D056F-A058-48F0-ACE5-F7007A4599F5}"/>
              </a:ext>
            </a:extLst>
          </p:cNvPr>
          <p:cNvSpPr>
            <a:spLocks noGrp="1"/>
          </p:cNvSpPr>
          <p:nvPr>
            <p:ph idx="1"/>
          </p:nvPr>
        </p:nvSpPr>
        <p:spPr>
          <a:xfrm>
            <a:off x="511030" y="882647"/>
            <a:ext cx="10515600" cy="369332"/>
          </a:xfrm>
          <a:prstGeom prst="rect">
            <a:avLst/>
          </a:prstGeom>
        </p:spPr>
        <p:txBody>
          <a:bodyPr wrap="square">
            <a:spAutoFit/>
          </a:bodyPr>
          <a:lstStyle/>
          <a:p>
            <a:r>
              <a:rPr lang="en-US" altLang="zh-CN" sz="2000" dirty="0">
                <a:solidFill>
                  <a:srgbClr val="7030A0"/>
                </a:solidFill>
                <a:latin typeface="Times" panose="02020603050405020304" pitchFamily="18" charset="0"/>
                <a:cs typeface="Times" panose="02020603050405020304" pitchFamily="18" charset="0"/>
              </a:rPr>
              <a:t>Lighter molecules travel faster than heavier molecules </a:t>
            </a:r>
            <a:endParaRPr lang="zh-CN" altLang="en-US" sz="2000" dirty="0">
              <a:solidFill>
                <a:srgbClr val="7030A0"/>
              </a:solidFill>
            </a:endParaRPr>
          </a:p>
        </p:txBody>
      </p:sp>
      <p:pic>
        <p:nvPicPr>
          <p:cNvPr id="7" name="Picture 6">
            <a:extLst>
              <a:ext uri="{FF2B5EF4-FFF2-40B4-BE49-F238E27FC236}">
                <a16:creationId xmlns:a16="http://schemas.microsoft.com/office/drawing/2014/main" id="{A68311D6-37AB-408F-9316-BEBF201CE82B}"/>
              </a:ext>
            </a:extLst>
          </p:cNvPr>
          <p:cNvPicPr>
            <a:picLocks noChangeAspect="1"/>
          </p:cNvPicPr>
          <p:nvPr/>
        </p:nvPicPr>
        <p:blipFill>
          <a:blip r:embed="rId2"/>
          <a:stretch>
            <a:fillRect/>
          </a:stretch>
        </p:blipFill>
        <p:spPr>
          <a:xfrm>
            <a:off x="2574425" y="1304925"/>
            <a:ext cx="5026001" cy="4459907"/>
          </a:xfrm>
          <a:prstGeom prst="rect">
            <a:avLst/>
          </a:prstGeom>
        </p:spPr>
      </p:pic>
    </p:spTree>
    <p:extLst>
      <p:ext uri="{BB962C8B-B14F-4D97-AF65-F5344CB8AC3E}">
        <p14:creationId xmlns:p14="http://schemas.microsoft.com/office/powerpoint/2010/main" val="624908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9B69-2866-4FCF-9131-3A1DB33953BB}"/>
              </a:ext>
            </a:extLst>
          </p:cNvPr>
          <p:cNvSpPr>
            <a:spLocks noGrp="1"/>
          </p:cNvSpPr>
          <p:nvPr>
            <p:ph type="title"/>
          </p:nvPr>
        </p:nvSpPr>
        <p:spPr>
          <a:xfrm>
            <a:off x="838200" y="365125"/>
            <a:ext cx="10515600" cy="398273"/>
          </a:xfrm>
        </p:spPr>
        <p:txBody>
          <a:bodyPr>
            <a:normAutofit fontScale="90000"/>
          </a:bodyPr>
          <a:lstStyle/>
          <a:p>
            <a:endParaRPr lang="zh-CN" altLang="en-US" dirty="0"/>
          </a:p>
        </p:txBody>
      </p:sp>
      <p:sp>
        <p:nvSpPr>
          <p:cNvPr id="3" name="Content Placeholder 2">
            <a:extLst>
              <a:ext uri="{FF2B5EF4-FFF2-40B4-BE49-F238E27FC236}">
                <a16:creationId xmlns:a16="http://schemas.microsoft.com/office/drawing/2014/main" id="{6D82114A-6138-4DFB-8BF7-691A5E5A489B}"/>
              </a:ext>
            </a:extLst>
          </p:cNvPr>
          <p:cNvSpPr>
            <a:spLocks noGrp="1"/>
          </p:cNvSpPr>
          <p:nvPr>
            <p:ph idx="1"/>
          </p:nvPr>
        </p:nvSpPr>
        <p:spPr>
          <a:xfrm>
            <a:off x="595618" y="864066"/>
            <a:ext cx="10758182" cy="5312897"/>
          </a:xfrm>
        </p:spPr>
        <p:txBody>
          <a:bodyPr>
            <a:normAutofit/>
          </a:bodyPr>
          <a:lstStyle/>
          <a:p>
            <a:pPr marL="0" indent="0">
              <a:buNone/>
            </a:pPr>
            <a:endParaRPr lang="zh-CN" altLang="en-US" sz="2400" dirty="0">
              <a:latin typeface="Times" panose="02020603050405020304" pitchFamily="18" charset="0"/>
              <a:cs typeface="Times" panose="02020603050405020304" pitchFamily="18" charset="0"/>
            </a:endParaRPr>
          </a:p>
        </p:txBody>
      </p:sp>
      <p:pic>
        <p:nvPicPr>
          <p:cNvPr id="8" name="Picture 2" descr="See the source image">
            <a:extLst>
              <a:ext uri="{FF2B5EF4-FFF2-40B4-BE49-F238E27FC236}">
                <a16:creationId xmlns:a16="http://schemas.microsoft.com/office/drawing/2014/main" id="{908CA4E1-94E7-4D07-9F75-5E7E1CDD4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534" y="1736631"/>
            <a:ext cx="6203103" cy="38502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F817A0C-690B-43C0-9B04-FAEF28A1816A}"/>
              </a:ext>
            </a:extLst>
          </p:cNvPr>
          <p:cNvSpPr/>
          <p:nvPr/>
        </p:nvSpPr>
        <p:spPr>
          <a:xfrm>
            <a:off x="1210615" y="1048616"/>
            <a:ext cx="4764094" cy="400110"/>
          </a:xfrm>
          <a:prstGeom prst="rect">
            <a:avLst/>
          </a:prstGeom>
        </p:spPr>
        <p:txBody>
          <a:bodyPr wrap="square">
            <a:spAutoFit/>
          </a:bodyPr>
          <a:lstStyle/>
          <a:p>
            <a:r>
              <a:rPr lang="en-US" altLang="zh-CN" sz="2000" b="1" dirty="0">
                <a:solidFill>
                  <a:srgbClr val="FF0000"/>
                </a:solidFill>
                <a:latin typeface="Times" panose="02020603050405020304" pitchFamily="18" charset="0"/>
                <a:cs typeface="Times" panose="02020603050405020304" pitchFamily="18" charset="0"/>
              </a:rPr>
              <a:t>Maxwell-</a:t>
            </a:r>
            <a:r>
              <a:rPr lang="en-US" altLang="zh-CN" sz="2000" b="1" dirty="0" err="1">
                <a:solidFill>
                  <a:srgbClr val="FF0000"/>
                </a:solidFill>
                <a:latin typeface="Times" panose="02020603050405020304" pitchFamily="18" charset="0"/>
                <a:cs typeface="Times" panose="02020603050405020304" pitchFamily="18" charset="0"/>
              </a:rPr>
              <a:t>Boltzman</a:t>
            </a:r>
            <a:r>
              <a:rPr lang="en-US" altLang="zh-CN" sz="2000" b="1" dirty="0">
                <a:solidFill>
                  <a:srgbClr val="FF0000"/>
                </a:solidFill>
                <a:latin typeface="Times" panose="02020603050405020304" pitchFamily="18" charset="0"/>
                <a:cs typeface="Times" panose="02020603050405020304" pitchFamily="18" charset="0"/>
              </a:rPr>
              <a:t> distribution of speed</a:t>
            </a:r>
          </a:p>
        </p:txBody>
      </p:sp>
    </p:spTree>
    <p:extLst>
      <p:ext uri="{BB962C8B-B14F-4D97-AF65-F5344CB8AC3E}">
        <p14:creationId xmlns:p14="http://schemas.microsoft.com/office/powerpoint/2010/main" val="362471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62A1-48B5-4E04-810D-1FE6E0E2E3A2}"/>
              </a:ext>
            </a:extLst>
          </p:cNvPr>
          <p:cNvSpPr>
            <a:spLocks noGrp="1"/>
          </p:cNvSpPr>
          <p:nvPr>
            <p:ph type="title"/>
          </p:nvPr>
        </p:nvSpPr>
        <p:spPr>
          <a:xfrm>
            <a:off x="838200" y="365125"/>
            <a:ext cx="10515600" cy="790575"/>
          </a:xfrm>
        </p:spPr>
        <p:txBody>
          <a:bodyPr>
            <a:normAutofit/>
          </a:bodyPr>
          <a:lstStyle/>
          <a:p>
            <a:r>
              <a:rPr lang="en-US" altLang="zh-CN" sz="2800" b="1" dirty="0">
                <a:latin typeface="Times" panose="02020603050405020304" pitchFamily="18" charset="0"/>
                <a:cs typeface="Times" panose="02020603050405020304" pitchFamily="18" charset="0"/>
              </a:rPr>
              <a:t>Non-ideal (</a:t>
            </a:r>
            <a:r>
              <a:rPr lang="en-US" altLang="en-US" sz="2800" b="1" dirty="0">
                <a:latin typeface="Times" panose="02020603050405020304" pitchFamily="18" charset="0"/>
                <a:cs typeface="Times" panose="02020603050405020304" pitchFamily="18" charset="0"/>
              </a:rPr>
              <a:t>Real) Gases</a:t>
            </a:r>
            <a:endParaRPr lang="zh-CN" altLang="en-US" sz="2800" b="1"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0AEE9C73-5DB0-4506-9BFB-D861298B14D7}"/>
              </a:ext>
            </a:extLst>
          </p:cNvPr>
          <p:cNvSpPr>
            <a:spLocks noGrp="1"/>
          </p:cNvSpPr>
          <p:nvPr>
            <p:ph idx="1"/>
          </p:nvPr>
        </p:nvSpPr>
        <p:spPr>
          <a:xfrm>
            <a:off x="469900" y="1155700"/>
            <a:ext cx="10883900" cy="5021263"/>
          </a:xfrm>
        </p:spPr>
        <p:txBody>
          <a:bodyPr>
            <a:normAutofit fontScale="92500" lnSpcReduction="20000"/>
          </a:bodyPr>
          <a:lstStyle/>
          <a:p>
            <a:pPr marL="533400" indent="-533400">
              <a:lnSpc>
                <a:spcPct val="150000"/>
              </a:lnSpc>
            </a:pPr>
            <a:r>
              <a:rPr lang="en-US" altLang="zh-CN" sz="3200" dirty="0">
                <a:latin typeface="Times" panose="02020603050405020304" pitchFamily="18" charset="0"/>
                <a:cs typeface="Times" panose="02020603050405020304" pitchFamily="18" charset="0"/>
              </a:rPr>
              <a:t>An ideal gas is a hypothetical concept.  No gas exactly follows the ideal gas law.</a:t>
            </a:r>
          </a:p>
          <a:p>
            <a:pPr marL="533400" indent="-533400">
              <a:lnSpc>
                <a:spcPct val="150000"/>
              </a:lnSpc>
            </a:pPr>
            <a:r>
              <a:rPr lang="en-US" altLang="zh-CN" sz="3200" dirty="0">
                <a:latin typeface="Times" panose="02020603050405020304" pitchFamily="18" charset="0"/>
                <a:cs typeface="Times" panose="02020603050405020304" pitchFamily="18" charset="0"/>
              </a:rPr>
              <a:t>We must correct for non-ideal gas behavior when:</a:t>
            </a:r>
          </a:p>
          <a:p>
            <a:pPr marL="914400" lvl="1" indent="-457200">
              <a:lnSpc>
                <a:spcPct val="150000"/>
              </a:lnSpc>
            </a:pPr>
            <a:r>
              <a:rPr lang="en-US" altLang="zh-CN" sz="2800" dirty="0">
                <a:latin typeface="Times" panose="02020603050405020304" pitchFamily="18" charset="0"/>
                <a:cs typeface="Times" panose="02020603050405020304" pitchFamily="18" charset="0"/>
              </a:rPr>
              <a:t>Pressure of the gas is high.</a:t>
            </a:r>
          </a:p>
          <a:p>
            <a:pPr marL="914400" lvl="1" indent="-457200">
              <a:lnSpc>
                <a:spcPct val="150000"/>
              </a:lnSpc>
            </a:pPr>
            <a:r>
              <a:rPr lang="en-US" altLang="zh-CN" sz="2800" dirty="0">
                <a:latin typeface="Times" panose="02020603050405020304" pitchFamily="18" charset="0"/>
                <a:cs typeface="Times" panose="02020603050405020304" pitchFamily="18" charset="0"/>
              </a:rPr>
              <a:t>Temperature is low.</a:t>
            </a:r>
          </a:p>
          <a:p>
            <a:pPr marL="533400" indent="-533400">
              <a:lnSpc>
                <a:spcPct val="150000"/>
              </a:lnSpc>
            </a:pPr>
            <a:r>
              <a:rPr lang="en-US" altLang="zh-CN" sz="3200" dirty="0">
                <a:latin typeface="Times" panose="02020603050405020304" pitchFamily="18" charset="0"/>
                <a:cs typeface="Times" panose="02020603050405020304" pitchFamily="18" charset="0"/>
              </a:rPr>
              <a:t>Under these conditions: </a:t>
            </a:r>
          </a:p>
          <a:p>
            <a:pPr marL="914400" lvl="1" indent="-457200">
              <a:lnSpc>
                <a:spcPct val="150000"/>
              </a:lnSpc>
            </a:pPr>
            <a:r>
              <a:rPr lang="en-US" altLang="zh-CN" sz="2800" dirty="0">
                <a:latin typeface="Times" panose="02020603050405020304" pitchFamily="18" charset="0"/>
                <a:cs typeface="Times" panose="02020603050405020304" pitchFamily="18" charset="0"/>
              </a:rPr>
              <a:t>Concentration of gas particles is high.</a:t>
            </a:r>
          </a:p>
          <a:p>
            <a:pPr marL="914400" lvl="1" indent="-457200"/>
            <a:r>
              <a:rPr lang="en-US" altLang="zh-CN" sz="2800" dirty="0">
                <a:latin typeface="Times" panose="02020603050405020304" pitchFamily="18" charset="0"/>
                <a:cs typeface="Times" panose="02020603050405020304" pitchFamily="18" charset="0"/>
              </a:rPr>
              <a:t>Attractive forces become important.</a:t>
            </a:r>
          </a:p>
          <a:p>
            <a:endParaRPr lang="zh-CN" altLang="en-US" dirty="0"/>
          </a:p>
        </p:txBody>
      </p:sp>
    </p:spTree>
    <p:extLst>
      <p:ext uri="{BB962C8B-B14F-4D97-AF65-F5344CB8AC3E}">
        <p14:creationId xmlns:p14="http://schemas.microsoft.com/office/powerpoint/2010/main" val="3387505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FCD5-AE95-4189-AC9F-21082CCB4F8B}"/>
              </a:ext>
            </a:extLst>
          </p:cNvPr>
          <p:cNvSpPr>
            <a:spLocks noGrp="1"/>
          </p:cNvSpPr>
          <p:nvPr>
            <p:ph type="title"/>
          </p:nvPr>
        </p:nvSpPr>
        <p:spPr>
          <a:xfrm>
            <a:off x="838200" y="365126"/>
            <a:ext cx="10515600" cy="315912"/>
          </a:xfrm>
        </p:spPr>
        <p:txBody>
          <a:bodyPr>
            <a:noAutofit/>
          </a:bodyPr>
          <a:lstStyle/>
          <a:p>
            <a:r>
              <a:rPr lang="en-US" altLang="zh-CN" sz="3200" b="1" dirty="0">
                <a:latin typeface="Times" panose="02020603050405020304" pitchFamily="18" charset="0"/>
                <a:cs typeface="Times" panose="02020603050405020304" pitchFamily="18" charset="0"/>
              </a:rPr>
              <a:t>Ideal gas Vs Real gas</a:t>
            </a:r>
            <a:endParaRPr lang="zh-CN" altLang="en-US" sz="3200" b="1"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71925BA3-A6D7-4941-B5F0-EF7E166DA36E}"/>
              </a:ext>
            </a:extLst>
          </p:cNvPr>
          <p:cNvSpPr>
            <a:spLocks noGrp="1"/>
          </p:cNvSpPr>
          <p:nvPr>
            <p:ph idx="1"/>
          </p:nvPr>
        </p:nvSpPr>
        <p:spPr/>
        <p:txBody>
          <a:bodyPr/>
          <a:lstStyle/>
          <a:p>
            <a:endParaRPr lang="zh-CN" altLang="en-US"/>
          </a:p>
        </p:txBody>
      </p:sp>
      <p:pic>
        <p:nvPicPr>
          <p:cNvPr id="4" name="Picture 3">
            <a:extLst>
              <a:ext uri="{FF2B5EF4-FFF2-40B4-BE49-F238E27FC236}">
                <a16:creationId xmlns:a16="http://schemas.microsoft.com/office/drawing/2014/main" id="{7DCA4BC8-F8AC-4FED-8159-9DE5BCACBDAB}"/>
              </a:ext>
            </a:extLst>
          </p:cNvPr>
          <p:cNvPicPr>
            <a:picLocks noChangeAspect="1"/>
          </p:cNvPicPr>
          <p:nvPr/>
        </p:nvPicPr>
        <p:blipFill>
          <a:blip r:embed="rId2"/>
          <a:stretch>
            <a:fillRect/>
          </a:stretch>
        </p:blipFill>
        <p:spPr>
          <a:xfrm>
            <a:off x="838200" y="942740"/>
            <a:ext cx="10721132" cy="5234223"/>
          </a:xfrm>
          <a:prstGeom prst="rect">
            <a:avLst/>
          </a:prstGeom>
        </p:spPr>
      </p:pic>
    </p:spTree>
    <p:extLst>
      <p:ext uri="{BB962C8B-B14F-4D97-AF65-F5344CB8AC3E}">
        <p14:creationId xmlns:p14="http://schemas.microsoft.com/office/powerpoint/2010/main" val="3393809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CBB9-ECD4-4E9F-8F4D-26909AAA2171}"/>
              </a:ext>
            </a:extLst>
          </p:cNvPr>
          <p:cNvSpPr>
            <a:spLocks noGrp="1"/>
          </p:cNvSpPr>
          <p:nvPr>
            <p:ph type="title"/>
          </p:nvPr>
        </p:nvSpPr>
        <p:spPr>
          <a:xfrm>
            <a:off x="838200" y="365125"/>
            <a:ext cx="10515600" cy="549275"/>
          </a:xfrm>
        </p:spPr>
        <p:txBody>
          <a:bodyPr>
            <a:noAutofit/>
          </a:bodyPr>
          <a:lstStyle/>
          <a:p>
            <a:r>
              <a:rPr lang="en-US" altLang="zh-CN" sz="2800" b="1" dirty="0">
                <a:latin typeface="Times" panose="02020603050405020304" pitchFamily="18" charset="0"/>
                <a:cs typeface="Times" panose="02020603050405020304" pitchFamily="18" charset="0"/>
              </a:rPr>
              <a:t>Ideal gas Vs Real gas</a:t>
            </a:r>
            <a:endParaRPr lang="zh-CN" altLang="en-US" sz="2800" dirty="0"/>
          </a:p>
        </p:txBody>
      </p:sp>
      <p:sp>
        <p:nvSpPr>
          <p:cNvPr id="9" name="Content Placeholder 8">
            <a:extLst>
              <a:ext uri="{FF2B5EF4-FFF2-40B4-BE49-F238E27FC236}">
                <a16:creationId xmlns:a16="http://schemas.microsoft.com/office/drawing/2014/main" id="{8D68CEF5-8C96-4D05-974A-286801F23BEA}"/>
              </a:ext>
            </a:extLst>
          </p:cNvPr>
          <p:cNvSpPr>
            <a:spLocks noGrp="1"/>
          </p:cNvSpPr>
          <p:nvPr>
            <p:ph idx="1"/>
          </p:nvPr>
        </p:nvSpPr>
        <p:spPr/>
        <p:txBody>
          <a:bodyPr/>
          <a:lstStyle/>
          <a:p>
            <a:endParaRPr lang="zh-CN" altLang="en-US"/>
          </a:p>
        </p:txBody>
      </p:sp>
      <p:pic>
        <p:nvPicPr>
          <p:cNvPr id="10" name="Picture 9">
            <a:extLst>
              <a:ext uri="{FF2B5EF4-FFF2-40B4-BE49-F238E27FC236}">
                <a16:creationId xmlns:a16="http://schemas.microsoft.com/office/drawing/2014/main" id="{7D161BBE-7660-4E47-B7F2-B0CA912DA449}"/>
              </a:ext>
            </a:extLst>
          </p:cNvPr>
          <p:cNvPicPr>
            <a:picLocks noChangeAspect="1"/>
          </p:cNvPicPr>
          <p:nvPr/>
        </p:nvPicPr>
        <p:blipFill>
          <a:blip r:embed="rId2"/>
          <a:stretch>
            <a:fillRect/>
          </a:stretch>
        </p:blipFill>
        <p:spPr>
          <a:xfrm>
            <a:off x="2738699" y="1053648"/>
            <a:ext cx="8786459" cy="5036759"/>
          </a:xfrm>
          <a:prstGeom prst="rect">
            <a:avLst/>
          </a:prstGeom>
        </p:spPr>
      </p:pic>
      <p:pic>
        <p:nvPicPr>
          <p:cNvPr id="11" name="Picture 10">
            <a:extLst>
              <a:ext uri="{FF2B5EF4-FFF2-40B4-BE49-F238E27FC236}">
                <a16:creationId xmlns:a16="http://schemas.microsoft.com/office/drawing/2014/main" id="{F5E5A7C2-71D9-4D09-8354-9BEDC6697A96}"/>
              </a:ext>
            </a:extLst>
          </p:cNvPr>
          <p:cNvPicPr>
            <a:picLocks noChangeAspect="1"/>
          </p:cNvPicPr>
          <p:nvPr/>
        </p:nvPicPr>
        <p:blipFill>
          <a:blip r:embed="rId3"/>
          <a:stretch>
            <a:fillRect/>
          </a:stretch>
        </p:blipFill>
        <p:spPr>
          <a:xfrm>
            <a:off x="1054571" y="1115736"/>
            <a:ext cx="908824" cy="5257078"/>
          </a:xfrm>
          <a:prstGeom prst="rect">
            <a:avLst/>
          </a:prstGeom>
        </p:spPr>
      </p:pic>
    </p:spTree>
    <p:extLst>
      <p:ext uri="{BB962C8B-B14F-4D97-AF65-F5344CB8AC3E}">
        <p14:creationId xmlns:p14="http://schemas.microsoft.com/office/powerpoint/2010/main" val="3501157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82311-2F02-4A82-A671-53D91919140F}"/>
              </a:ext>
            </a:extLst>
          </p:cNvPr>
          <p:cNvSpPr>
            <a:spLocks noGrp="1"/>
          </p:cNvSpPr>
          <p:nvPr>
            <p:ph type="title"/>
          </p:nvPr>
        </p:nvSpPr>
        <p:spPr>
          <a:xfrm>
            <a:off x="838200" y="365125"/>
            <a:ext cx="10515600" cy="315911"/>
          </a:xfrm>
        </p:spPr>
        <p:txBody>
          <a:bodyPr>
            <a:normAutofit fontScale="90000"/>
          </a:bodyPr>
          <a:lstStyle/>
          <a:p>
            <a:r>
              <a:rPr lang="en-US" altLang="en-US" sz="2800" b="1" dirty="0">
                <a:latin typeface="Times" panose="02020603050405020304" pitchFamily="18" charset="0"/>
                <a:cs typeface="Times" panose="02020603050405020304" pitchFamily="18" charset="0"/>
              </a:rPr>
              <a:t>Deviations from Ideal Behavior</a:t>
            </a:r>
            <a:endParaRPr lang="zh-CN" altLang="en-US" sz="2800" b="1"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A34ED6C5-4C34-4C58-A062-04F22F89CCF9}"/>
              </a:ext>
            </a:extLst>
          </p:cNvPr>
          <p:cNvSpPr>
            <a:spLocks noGrp="1"/>
          </p:cNvSpPr>
          <p:nvPr>
            <p:ph idx="1"/>
          </p:nvPr>
        </p:nvSpPr>
        <p:spPr>
          <a:xfrm>
            <a:off x="685800" y="796954"/>
            <a:ext cx="10668000" cy="5380010"/>
          </a:xfrm>
        </p:spPr>
        <p:txBody>
          <a:bodyPr/>
          <a:lstStyle/>
          <a:p>
            <a:r>
              <a:rPr lang="en-US" altLang="en-US" sz="2400" dirty="0">
                <a:latin typeface="Times" panose="02020603050405020304" pitchFamily="18" charset="0"/>
                <a:cs typeface="Times" panose="02020603050405020304" pitchFamily="18" charset="0"/>
              </a:rPr>
              <a:t>The assumptions made in the kinetic-molecular model (negligible volume of gas molecules themselves, no attractive forces between gas molecules, etc.) break down at high pressure and/or low temperature.</a:t>
            </a:r>
          </a:p>
          <a:p>
            <a:endParaRPr lang="zh-CN" altLang="en-US" dirty="0"/>
          </a:p>
        </p:txBody>
      </p:sp>
      <p:pic>
        <p:nvPicPr>
          <p:cNvPr id="4" name="Picture 3" descr="10_25">
            <a:extLst>
              <a:ext uri="{FF2B5EF4-FFF2-40B4-BE49-F238E27FC236}">
                <a16:creationId xmlns:a16="http://schemas.microsoft.com/office/drawing/2014/main" id="{D4134804-DB33-457D-BDC6-9B28707B61AA}"/>
              </a:ext>
            </a:extLst>
          </p:cNvPr>
          <p:cNvPicPr>
            <a:picLocks noGrp="1" noChangeAspect="1"/>
          </p:cNvPicPr>
          <p:nvPr/>
        </p:nvPicPr>
        <p:blipFill>
          <a:blip r:embed="rId2"/>
          <a:srcRect b="10921"/>
          <a:stretch>
            <a:fillRect/>
          </a:stretch>
        </p:blipFill>
        <p:spPr>
          <a:xfrm>
            <a:off x="685800" y="2066290"/>
            <a:ext cx="3348694" cy="2384425"/>
          </a:xfrm>
          <a:prstGeom prst="rect">
            <a:avLst/>
          </a:prstGeom>
          <a:noFill/>
          <a:ln w="9525">
            <a:noFill/>
          </a:ln>
        </p:spPr>
      </p:pic>
      <p:pic>
        <p:nvPicPr>
          <p:cNvPr id="5" name="Picture 4" descr="10_26a">
            <a:extLst>
              <a:ext uri="{FF2B5EF4-FFF2-40B4-BE49-F238E27FC236}">
                <a16:creationId xmlns:a16="http://schemas.microsoft.com/office/drawing/2014/main" id="{50778CCA-F3E6-4CC0-9AD1-8247C3FF1A22}"/>
              </a:ext>
            </a:extLst>
          </p:cNvPr>
          <p:cNvPicPr>
            <a:picLocks noGrp="1" noChangeAspect="1"/>
          </p:cNvPicPr>
          <p:nvPr/>
        </p:nvPicPr>
        <p:blipFill>
          <a:blip r:embed="rId3"/>
          <a:srcRect/>
          <a:stretch>
            <a:fillRect/>
          </a:stretch>
        </p:blipFill>
        <p:spPr>
          <a:xfrm>
            <a:off x="4511131" y="2066290"/>
            <a:ext cx="1584869" cy="2213929"/>
          </a:xfrm>
          <a:prstGeom prst="rect">
            <a:avLst/>
          </a:prstGeom>
          <a:noFill/>
          <a:ln w="9525">
            <a:noFill/>
          </a:ln>
        </p:spPr>
      </p:pic>
      <p:pic>
        <p:nvPicPr>
          <p:cNvPr id="6" name="Picture 5">
            <a:extLst>
              <a:ext uri="{FF2B5EF4-FFF2-40B4-BE49-F238E27FC236}">
                <a16:creationId xmlns:a16="http://schemas.microsoft.com/office/drawing/2014/main" id="{408AF2B8-78DD-4927-8F7A-2EFB4BEC49B9}"/>
              </a:ext>
            </a:extLst>
          </p:cNvPr>
          <p:cNvPicPr>
            <a:picLocks noChangeAspect="1"/>
          </p:cNvPicPr>
          <p:nvPr/>
        </p:nvPicPr>
        <p:blipFill>
          <a:blip r:embed="rId4"/>
          <a:stretch>
            <a:fillRect/>
          </a:stretch>
        </p:blipFill>
        <p:spPr>
          <a:xfrm>
            <a:off x="6721166" y="2782089"/>
            <a:ext cx="4700641" cy="1861524"/>
          </a:xfrm>
          <a:prstGeom prst="rect">
            <a:avLst/>
          </a:prstGeom>
        </p:spPr>
      </p:pic>
      <p:pic>
        <p:nvPicPr>
          <p:cNvPr id="7" name="Picture 6">
            <a:extLst>
              <a:ext uri="{FF2B5EF4-FFF2-40B4-BE49-F238E27FC236}">
                <a16:creationId xmlns:a16="http://schemas.microsoft.com/office/drawing/2014/main" id="{39F27E94-E61F-43BB-8862-1E6B0AB33715}"/>
              </a:ext>
            </a:extLst>
          </p:cNvPr>
          <p:cNvPicPr>
            <a:picLocks noChangeAspect="1"/>
          </p:cNvPicPr>
          <p:nvPr/>
        </p:nvPicPr>
        <p:blipFill>
          <a:blip r:embed="rId5"/>
          <a:stretch>
            <a:fillRect/>
          </a:stretch>
        </p:blipFill>
        <p:spPr>
          <a:xfrm>
            <a:off x="4352925" y="5007007"/>
            <a:ext cx="7839075" cy="1285875"/>
          </a:xfrm>
          <a:prstGeom prst="rect">
            <a:avLst/>
          </a:prstGeom>
        </p:spPr>
      </p:pic>
    </p:spTree>
    <p:extLst>
      <p:ext uri="{BB962C8B-B14F-4D97-AF65-F5344CB8AC3E}">
        <p14:creationId xmlns:p14="http://schemas.microsoft.com/office/powerpoint/2010/main" val="452090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4F74-CE12-470E-9344-A167B99AC903}"/>
              </a:ext>
            </a:extLst>
          </p:cNvPr>
          <p:cNvSpPr>
            <a:spLocks noGrp="1"/>
          </p:cNvSpPr>
          <p:nvPr>
            <p:ph type="title"/>
          </p:nvPr>
        </p:nvSpPr>
        <p:spPr>
          <a:xfrm>
            <a:off x="838200" y="365126"/>
            <a:ext cx="10515600" cy="433388"/>
          </a:xfrm>
        </p:spPr>
        <p:txBody>
          <a:bodyPr>
            <a:noAutofit/>
          </a:bodyPr>
          <a:lstStyle/>
          <a:p>
            <a:r>
              <a:rPr lang="en-US" altLang="zh-CN" sz="3200" b="1" dirty="0">
                <a:latin typeface="Times" panose="02020603050405020304" pitchFamily="18" charset="0"/>
                <a:cs typeface="Times" panose="02020603050405020304" pitchFamily="18" charset="0"/>
              </a:rPr>
              <a:t>Correcting the Ideal Gas equation</a:t>
            </a:r>
            <a:endParaRPr lang="zh-CN" altLang="en-US" sz="3200" b="1"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0C4D5810-C91D-4716-9D43-2C56BD86A367}"/>
              </a:ext>
            </a:extLst>
          </p:cNvPr>
          <p:cNvSpPr>
            <a:spLocks noGrp="1"/>
          </p:cNvSpPr>
          <p:nvPr>
            <p:ph idx="1"/>
          </p:nvPr>
        </p:nvSpPr>
        <p:spPr>
          <a:xfrm>
            <a:off x="482600" y="894590"/>
            <a:ext cx="10871200" cy="5282373"/>
          </a:xfrm>
        </p:spPr>
        <p:txBody>
          <a:bodyPr/>
          <a:lstStyle/>
          <a:p>
            <a:r>
              <a:rPr lang="en-US" altLang="en-US" dirty="0">
                <a:latin typeface="Times" panose="02020603050405020304" pitchFamily="18" charset="0"/>
                <a:cs typeface="Times" panose="02020603050405020304" pitchFamily="18" charset="0"/>
              </a:rPr>
              <a:t>The ideal-gas equation can be adjusted to take these deviations from ideal behavior into account.</a:t>
            </a:r>
          </a:p>
          <a:p>
            <a:r>
              <a:rPr lang="en-US" altLang="en-US" dirty="0">
                <a:latin typeface="Times" panose="02020603050405020304" pitchFamily="18" charset="0"/>
                <a:cs typeface="Times" panose="02020603050405020304" pitchFamily="18" charset="0"/>
              </a:rPr>
              <a:t>The corrected ideal-gas equation is known as the </a:t>
            </a:r>
            <a:r>
              <a:rPr lang="en-US" altLang="en-US" dirty="0">
                <a:solidFill>
                  <a:srgbClr val="000080"/>
                </a:solidFill>
                <a:latin typeface="Times" panose="02020603050405020304" pitchFamily="18" charset="0"/>
                <a:cs typeface="Times" panose="02020603050405020304" pitchFamily="18" charset="0"/>
              </a:rPr>
              <a:t>van der Waals equation</a:t>
            </a:r>
            <a:r>
              <a:rPr lang="en-US" altLang="en-US" dirty="0">
                <a:solidFill>
                  <a:srgbClr val="FF0906"/>
                </a:solidFill>
                <a:latin typeface="Times" panose="02020603050405020304" pitchFamily="18" charset="0"/>
                <a:cs typeface="Times" panose="02020603050405020304" pitchFamily="18" charset="0"/>
              </a:rPr>
              <a:t>.</a:t>
            </a:r>
            <a:endParaRPr lang="zh-CN" altLang="en-US" dirty="0">
              <a:latin typeface="Times" panose="02020603050405020304" pitchFamily="18" charset="0"/>
              <a:cs typeface="Times" panose="02020603050405020304" pitchFamily="18" charset="0"/>
            </a:endParaRPr>
          </a:p>
        </p:txBody>
      </p:sp>
      <p:pic>
        <p:nvPicPr>
          <p:cNvPr id="4" name="Object 44">
            <a:hlinkClick r:id="" action="ppaction://ole?verb=0"/>
            <a:extLst>
              <a:ext uri="{FF2B5EF4-FFF2-40B4-BE49-F238E27FC236}">
                <a16:creationId xmlns:a16="http://schemas.microsoft.com/office/drawing/2014/main" id="{E21339E6-080A-4917-942B-A23BD0C7A00F}"/>
              </a:ext>
            </a:extLst>
          </p:cNvPr>
          <p:cNvPicPr/>
          <p:nvPr/>
        </p:nvPicPr>
        <p:blipFill>
          <a:blip r:embed="rId2"/>
          <a:stretch>
            <a:fillRect/>
          </a:stretch>
        </p:blipFill>
        <p:spPr>
          <a:xfrm>
            <a:off x="2508309" y="2933758"/>
            <a:ext cx="6440357" cy="486571"/>
          </a:xfrm>
          <a:prstGeom prst="rect">
            <a:avLst/>
          </a:prstGeom>
          <a:noFill/>
          <a:ln w="38100">
            <a:noFill/>
            <a:miter/>
          </a:ln>
        </p:spPr>
      </p:pic>
      <p:grpSp>
        <p:nvGrpSpPr>
          <p:cNvPr id="5" name="Group 4">
            <a:extLst>
              <a:ext uri="{FF2B5EF4-FFF2-40B4-BE49-F238E27FC236}">
                <a16:creationId xmlns:a16="http://schemas.microsoft.com/office/drawing/2014/main" id="{2B07261C-311A-4712-BFEA-FF1DA7F868D7}"/>
              </a:ext>
            </a:extLst>
          </p:cNvPr>
          <p:cNvGrpSpPr/>
          <p:nvPr/>
        </p:nvGrpSpPr>
        <p:grpSpPr>
          <a:xfrm>
            <a:off x="2752725" y="3869530"/>
            <a:ext cx="4267200" cy="1539874"/>
            <a:chOff x="678" y="1893"/>
            <a:chExt cx="2688" cy="970"/>
          </a:xfrm>
        </p:grpSpPr>
        <p:sp>
          <p:nvSpPr>
            <p:cNvPr id="13" name="Rectangle 12">
              <a:extLst>
                <a:ext uri="{FF2B5EF4-FFF2-40B4-BE49-F238E27FC236}">
                  <a16:creationId xmlns:a16="http://schemas.microsoft.com/office/drawing/2014/main" id="{A712B530-E735-411C-84D4-634ECB35EFB7}"/>
                </a:ext>
              </a:extLst>
            </p:cNvPr>
            <p:cNvSpPr>
              <a:spLocks noChangeArrowheads="1"/>
            </p:cNvSpPr>
            <p:nvPr/>
          </p:nvSpPr>
          <p:spPr bwMode="auto">
            <a:xfrm>
              <a:off x="678" y="1893"/>
              <a:ext cx="2688" cy="328"/>
            </a:xfrm>
            <a:prstGeom prst="rect">
              <a:avLst/>
            </a:prstGeom>
            <a:noFill/>
            <a:ln w="12700">
              <a:noFill/>
              <a:miter lim="800000"/>
            </a:ln>
            <a:effec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panose="02020603050405020304" pitchFamily="18" charset="0"/>
                  <a:cs typeface="Times" panose="02020603050405020304" pitchFamily="18" charset="0"/>
                </a:rPr>
                <a:t>corrected pressure</a:t>
              </a:r>
            </a:p>
          </p:txBody>
        </p:sp>
        <p:sp>
          <p:nvSpPr>
            <p:cNvPr id="14" name="Arc 9">
              <a:extLst>
                <a:ext uri="{FF2B5EF4-FFF2-40B4-BE49-F238E27FC236}">
                  <a16:creationId xmlns:a16="http://schemas.microsoft.com/office/drawing/2014/main" id="{BCFDE30B-07F5-46DE-B0F5-9A9CBE0E0718}"/>
                </a:ext>
              </a:extLst>
            </p:cNvPr>
            <p:cNvSpPr/>
            <p:nvPr/>
          </p:nvSpPr>
          <p:spPr>
            <a:xfrm>
              <a:off x="725" y="2208"/>
              <a:ext cx="764" cy="140"/>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21600" y="21600"/>
                  </a:moveTo>
                  <a:cubicBezTo>
                    <a:pt x="9670" y="21600"/>
                    <a:pt x="0" y="11929"/>
                    <a:pt x="0" y="0"/>
                  </a:cubicBezTo>
                </a:path>
                <a:path w="21600" h="21600" stroke="0">
                  <a:moveTo>
                    <a:pt x="21600" y="21600"/>
                  </a:moveTo>
                  <a:cubicBezTo>
                    <a:pt x="9670" y="21600"/>
                    <a:pt x="0" y="11929"/>
                    <a:pt x="0" y="0"/>
                  </a:cubicBezTo>
                  <a:lnTo>
                    <a:pt x="21600" y="0"/>
                  </a:lnTo>
                  <a:lnTo>
                    <a:pt x="21600" y="21600"/>
                  </a:lnTo>
                  <a:close/>
                </a:path>
              </a:pathLst>
            </a:custGeom>
            <a:noFill/>
            <a:ln w="12700" cap="rnd" cmpd="sng">
              <a:solidFill>
                <a:schemeClr val="bg1">
                  <a:alpha val="100000"/>
                </a:schemeClr>
              </a:solidFill>
              <a:prstDash val="solid"/>
              <a:round/>
              <a:headEnd type="none" w="med" len="med"/>
              <a:tailEnd type="none" w="med" len="med"/>
            </a:ln>
          </p:spPr>
          <p:txBody>
            <a:bodyPr/>
            <a:ls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5" name="Arc 10">
              <a:extLst>
                <a:ext uri="{FF2B5EF4-FFF2-40B4-BE49-F238E27FC236}">
                  <a16:creationId xmlns:a16="http://schemas.microsoft.com/office/drawing/2014/main" id="{C2A3C1F8-A9A0-4612-BF00-E2798D91C533}"/>
                </a:ext>
              </a:extLst>
            </p:cNvPr>
            <p:cNvSpPr/>
            <p:nvPr/>
          </p:nvSpPr>
          <p:spPr>
            <a:xfrm>
              <a:off x="1680" y="2208"/>
              <a:ext cx="764" cy="140"/>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21600" y="0"/>
                  </a:moveTo>
                  <a:cubicBezTo>
                    <a:pt x="21600" y="11929"/>
                    <a:pt x="11929" y="21599"/>
                    <a:pt x="0" y="21600"/>
                  </a:cubicBezTo>
                </a:path>
                <a:path w="21600" h="21600" stroke="0">
                  <a:moveTo>
                    <a:pt x="21600" y="0"/>
                  </a:moveTo>
                  <a:cubicBezTo>
                    <a:pt x="21600" y="11929"/>
                    <a:pt x="11929" y="21599"/>
                    <a:pt x="0" y="21600"/>
                  </a:cubicBezTo>
                  <a:lnTo>
                    <a:pt x="0" y="0"/>
                  </a:lnTo>
                  <a:lnTo>
                    <a:pt x="21600" y="0"/>
                  </a:lnTo>
                  <a:close/>
                </a:path>
              </a:pathLst>
            </a:custGeom>
            <a:noFill/>
            <a:ln w="12700" cap="rnd" cmpd="sng">
              <a:solidFill>
                <a:srgbClr val="000000">
                  <a:alpha val="100000"/>
                </a:srgbClr>
              </a:solidFill>
              <a:prstDash val="solid"/>
              <a:round/>
              <a:headEnd type="none" w="med" len="med"/>
              <a:tailEnd type="none" w="med" len="med"/>
            </a:ln>
          </p:spPr>
          <p:txBody>
            <a:bodyPr/>
            <a:ls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6" name="Line 11">
              <a:extLst>
                <a:ext uri="{FF2B5EF4-FFF2-40B4-BE49-F238E27FC236}">
                  <a16:creationId xmlns:a16="http://schemas.microsoft.com/office/drawing/2014/main" id="{77AA5AA3-A1DF-4BA5-A2ED-C6AAACACFD8A}"/>
                </a:ext>
              </a:extLst>
            </p:cNvPr>
            <p:cNvSpPr/>
            <p:nvPr/>
          </p:nvSpPr>
          <p:spPr>
            <a:xfrm>
              <a:off x="1492" y="2356"/>
              <a:ext cx="88" cy="136"/>
            </a:xfrm>
            <a:prstGeom prst="line">
              <a:avLst/>
            </a:prstGeom>
            <a:ln w="12700" cap="flat" cmpd="sng">
              <a:solidFill>
                <a:srgbClr val="000000"/>
              </a:solidFill>
              <a:prstDash val="solid"/>
              <a:headEnd type="none" w="med" len="med"/>
              <a:tailEnd type="none" w="med" len="med"/>
            </a:ln>
          </p:spPr>
        </p:sp>
        <p:sp>
          <p:nvSpPr>
            <p:cNvPr id="17" name="Line 12">
              <a:extLst>
                <a:ext uri="{FF2B5EF4-FFF2-40B4-BE49-F238E27FC236}">
                  <a16:creationId xmlns:a16="http://schemas.microsoft.com/office/drawing/2014/main" id="{5B86F3FB-F1AE-40E4-8F3D-4AD2EF8A7542}"/>
                </a:ext>
              </a:extLst>
            </p:cNvPr>
            <p:cNvSpPr/>
            <p:nvPr/>
          </p:nvSpPr>
          <p:spPr>
            <a:xfrm flipV="1">
              <a:off x="1588" y="2348"/>
              <a:ext cx="88" cy="152"/>
            </a:xfrm>
            <a:prstGeom prst="line">
              <a:avLst/>
            </a:prstGeom>
            <a:ln w="12700" cap="flat" cmpd="sng">
              <a:solidFill>
                <a:srgbClr val="000000"/>
              </a:solidFill>
              <a:prstDash val="solid"/>
              <a:headEnd type="none" w="med" len="med"/>
              <a:tailEnd type="none" w="med" len="med"/>
            </a:ln>
          </p:spPr>
        </p:sp>
        <p:sp>
          <p:nvSpPr>
            <p:cNvPr id="18" name="Rectangle 17">
              <a:extLst>
                <a:ext uri="{FF2B5EF4-FFF2-40B4-BE49-F238E27FC236}">
                  <a16:creationId xmlns:a16="http://schemas.microsoft.com/office/drawing/2014/main" id="{3C061B44-6593-48BD-A5AE-71972FC9FCA8}"/>
                </a:ext>
              </a:extLst>
            </p:cNvPr>
            <p:cNvSpPr>
              <a:spLocks noChangeArrowheads="1"/>
            </p:cNvSpPr>
            <p:nvPr/>
          </p:nvSpPr>
          <p:spPr bwMode="auto">
            <a:xfrm>
              <a:off x="1373" y="2496"/>
              <a:ext cx="670" cy="367"/>
            </a:xfrm>
            <a:prstGeom prst="rect">
              <a:avLst/>
            </a:prstGeom>
            <a:noFill/>
            <a:ln w="12700">
              <a:noFill/>
              <a:miter lim="800000"/>
            </a:ln>
            <a:effec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0" i="1" u="none" strike="noStrike" kern="1200" cap="none" spc="0" normalizeH="0" baseline="0" noProof="0" dirty="0" err="1">
                  <a:ln>
                    <a:noFill/>
                  </a:ln>
                  <a:solidFill>
                    <a:srgbClr val="000000"/>
                  </a:solidFill>
                  <a:effectLst>
                    <a:outerShdw blurRad="38100" dist="38100" dir="2700000" algn="tl">
                      <a:srgbClr val="C0C0C0"/>
                    </a:outerShdw>
                  </a:effectLst>
                  <a:uLnTx/>
                  <a:uFillTx/>
                  <a:latin typeface="Calibri" panose="020F0502020204030204" pitchFamily="34" charset="0"/>
                  <a:ea typeface="MS PGothic" panose="020B0600070205080204" pitchFamily="34" charset="-128"/>
                  <a:cs typeface="+mn-cs"/>
                </a:rPr>
                <a:t>P</a:t>
              </a:r>
              <a:r>
                <a:rPr kumimoji="0" lang="en-US" sz="3200" b="0" i="0" u="none" strike="noStrike" kern="1200" cap="none" spc="0" normalizeH="0" baseline="-25000" noProof="0" dirty="0" err="1">
                  <a:ln>
                    <a:noFill/>
                  </a:ln>
                  <a:solidFill>
                    <a:srgbClr val="000000"/>
                  </a:solidFill>
                  <a:effectLst>
                    <a:outerShdw blurRad="38100" dist="38100" dir="2700000" algn="tl">
                      <a:srgbClr val="C0C0C0"/>
                    </a:outerShdw>
                  </a:effectLst>
                  <a:uLnTx/>
                  <a:uFillTx/>
                  <a:latin typeface="Calibri" panose="020F0502020204030204" pitchFamily="34" charset="0"/>
                  <a:ea typeface="MS PGothic" panose="020B0600070205080204" pitchFamily="34" charset="-128"/>
                  <a:cs typeface="+mn-cs"/>
                </a:rPr>
                <a:t>ideal</a:t>
              </a:r>
              <a:endParaRPr kumimoji="0" lang="en-US" sz="3200" b="0" i="0" u="none" strike="noStrike" kern="1200" cap="none" spc="0" normalizeH="0" baseline="-25000" noProof="0" dirty="0">
                <a:ln>
                  <a:noFill/>
                </a:ln>
                <a:solidFill>
                  <a:srgbClr val="000000"/>
                </a:solidFill>
                <a:effectLst>
                  <a:outerShdw blurRad="38100" dist="38100" dir="2700000" algn="tl">
                    <a:srgbClr val="C0C0C0"/>
                  </a:outerShdw>
                </a:effectLst>
                <a:uLnTx/>
                <a:uFillTx/>
                <a:latin typeface="Calibri" panose="020F0502020204030204" pitchFamily="34" charset="0"/>
                <a:ea typeface="MS PGothic" panose="020B0600070205080204" pitchFamily="34" charset="-128"/>
                <a:cs typeface="+mn-cs"/>
              </a:endParaRPr>
            </a:p>
          </p:txBody>
        </p:sp>
      </p:grpSp>
      <p:grpSp>
        <p:nvGrpSpPr>
          <p:cNvPr id="6" name="Group 5">
            <a:extLst>
              <a:ext uri="{FF2B5EF4-FFF2-40B4-BE49-F238E27FC236}">
                <a16:creationId xmlns:a16="http://schemas.microsoft.com/office/drawing/2014/main" id="{DF5BFEC1-8092-41C9-8747-6C8502D1CD6C}"/>
              </a:ext>
            </a:extLst>
          </p:cNvPr>
          <p:cNvGrpSpPr/>
          <p:nvPr/>
        </p:nvGrpSpPr>
        <p:grpSpPr>
          <a:xfrm>
            <a:off x="5649913" y="3884396"/>
            <a:ext cx="3429001" cy="1538288"/>
            <a:chOff x="2850" y="1873"/>
            <a:chExt cx="2160" cy="969"/>
          </a:xfrm>
        </p:grpSpPr>
        <p:sp>
          <p:nvSpPr>
            <p:cNvPr id="7" name="Rectangle 6">
              <a:extLst>
                <a:ext uri="{FF2B5EF4-FFF2-40B4-BE49-F238E27FC236}">
                  <a16:creationId xmlns:a16="http://schemas.microsoft.com/office/drawing/2014/main" id="{C38B10C7-9C74-4679-BA10-A1962619C5DC}"/>
                </a:ext>
              </a:extLst>
            </p:cNvPr>
            <p:cNvSpPr>
              <a:spLocks noChangeArrowheads="1"/>
            </p:cNvSpPr>
            <p:nvPr/>
          </p:nvSpPr>
          <p:spPr bwMode="auto">
            <a:xfrm>
              <a:off x="2851" y="1873"/>
              <a:ext cx="2159" cy="328"/>
            </a:xfrm>
            <a:prstGeom prst="rect">
              <a:avLst/>
            </a:prstGeom>
            <a:noFill/>
            <a:ln w="12700">
              <a:noFill/>
              <a:miter lim="800000"/>
            </a:ln>
            <a:effec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panose="02020603050405020304" pitchFamily="18" charset="0"/>
                  <a:cs typeface="Times" panose="02020603050405020304" pitchFamily="18" charset="0"/>
                </a:rPr>
                <a:t>corrected volume</a:t>
              </a:r>
            </a:p>
          </p:txBody>
        </p:sp>
        <p:sp>
          <p:nvSpPr>
            <p:cNvPr id="8" name="Arc 17">
              <a:extLst>
                <a:ext uri="{FF2B5EF4-FFF2-40B4-BE49-F238E27FC236}">
                  <a16:creationId xmlns:a16="http://schemas.microsoft.com/office/drawing/2014/main" id="{2B985E63-CB35-48F3-BDBC-1FE32FF7D344}"/>
                </a:ext>
              </a:extLst>
            </p:cNvPr>
            <p:cNvSpPr/>
            <p:nvPr/>
          </p:nvSpPr>
          <p:spPr>
            <a:xfrm>
              <a:off x="2850" y="2183"/>
              <a:ext cx="764" cy="140"/>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21600" y="21600"/>
                  </a:moveTo>
                  <a:cubicBezTo>
                    <a:pt x="9670" y="21600"/>
                    <a:pt x="0" y="11929"/>
                    <a:pt x="0" y="0"/>
                  </a:cubicBezTo>
                </a:path>
                <a:path w="21600" h="21600" stroke="0">
                  <a:moveTo>
                    <a:pt x="21600" y="21600"/>
                  </a:moveTo>
                  <a:cubicBezTo>
                    <a:pt x="9670" y="21600"/>
                    <a:pt x="0" y="11929"/>
                    <a:pt x="0" y="0"/>
                  </a:cubicBezTo>
                  <a:lnTo>
                    <a:pt x="21600" y="0"/>
                  </a:lnTo>
                  <a:lnTo>
                    <a:pt x="21600" y="21600"/>
                  </a:lnTo>
                  <a:close/>
                </a:path>
              </a:pathLst>
            </a:custGeom>
            <a:noFill/>
            <a:ln w="12700" cap="rnd" cmpd="sng">
              <a:solidFill>
                <a:srgbClr val="000000">
                  <a:alpha val="100000"/>
                </a:srgbClr>
              </a:solidFill>
              <a:prstDash val="solid"/>
              <a:round/>
              <a:headEnd type="none" w="med" len="med"/>
              <a:tailEnd type="none" w="med" len="med"/>
            </a:ln>
          </p:spPr>
          <p:txBody>
            <a:bodyPr/>
            <a:ls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9" name="Arc 18">
              <a:extLst>
                <a:ext uri="{FF2B5EF4-FFF2-40B4-BE49-F238E27FC236}">
                  <a16:creationId xmlns:a16="http://schemas.microsoft.com/office/drawing/2014/main" id="{36BD227E-E31B-4505-8230-C6439FC9F4B9}"/>
                </a:ext>
              </a:extLst>
            </p:cNvPr>
            <p:cNvSpPr/>
            <p:nvPr/>
          </p:nvSpPr>
          <p:spPr>
            <a:xfrm>
              <a:off x="3805" y="2183"/>
              <a:ext cx="764" cy="140"/>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21600" y="0"/>
                  </a:moveTo>
                  <a:cubicBezTo>
                    <a:pt x="21600" y="11929"/>
                    <a:pt x="11929" y="21599"/>
                    <a:pt x="0" y="21600"/>
                  </a:cubicBezTo>
                </a:path>
                <a:path w="21600" h="21600" stroke="0">
                  <a:moveTo>
                    <a:pt x="21600" y="0"/>
                  </a:moveTo>
                  <a:cubicBezTo>
                    <a:pt x="21600" y="11929"/>
                    <a:pt x="11929" y="21599"/>
                    <a:pt x="0" y="21600"/>
                  </a:cubicBezTo>
                  <a:lnTo>
                    <a:pt x="0" y="0"/>
                  </a:lnTo>
                  <a:lnTo>
                    <a:pt x="21600" y="0"/>
                  </a:lnTo>
                  <a:close/>
                </a:path>
              </a:pathLst>
            </a:custGeom>
            <a:noFill/>
            <a:ln w="12700" cap="rnd" cmpd="sng">
              <a:solidFill>
                <a:srgbClr val="000000">
                  <a:alpha val="100000"/>
                </a:srgbClr>
              </a:solidFill>
              <a:prstDash val="solid"/>
              <a:round/>
              <a:headEnd type="none" w="med" len="med"/>
              <a:tailEnd type="none" w="med" len="med"/>
            </a:ln>
          </p:spPr>
          <p:txBody>
            <a:bodyPr/>
            <a:ls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10" name="Line 19">
              <a:extLst>
                <a:ext uri="{FF2B5EF4-FFF2-40B4-BE49-F238E27FC236}">
                  <a16:creationId xmlns:a16="http://schemas.microsoft.com/office/drawing/2014/main" id="{1B5852E7-4679-4EA5-9151-23CE4D360506}"/>
                </a:ext>
              </a:extLst>
            </p:cNvPr>
            <p:cNvSpPr/>
            <p:nvPr/>
          </p:nvSpPr>
          <p:spPr>
            <a:xfrm>
              <a:off x="3617" y="2331"/>
              <a:ext cx="88" cy="136"/>
            </a:xfrm>
            <a:prstGeom prst="line">
              <a:avLst/>
            </a:prstGeom>
            <a:ln w="12700" cap="flat" cmpd="sng">
              <a:solidFill>
                <a:srgbClr val="000000"/>
              </a:solidFill>
              <a:prstDash val="solid"/>
              <a:headEnd type="none" w="med" len="med"/>
              <a:tailEnd type="none" w="med" len="med"/>
            </a:ln>
          </p:spPr>
        </p:sp>
        <p:sp>
          <p:nvSpPr>
            <p:cNvPr id="11" name="Line 20">
              <a:extLst>
                <a:ext uri="{FF2B5EF4-FFF2-40B4-BE49-F238E27FC236}">
                  <a16:creationId xmlns:a16="http://schemas.microsoft.com/office/drawing/2014/main" id="{28040091-234E-4997-9762-9D414072C9B0}"/>
                </a:ext>
              </a:extLst>
            </p:cNvPr>
            <p:cNvSpPr/>
            <p:nvPr/>
          </p:nvSpPr>
          <p:spPr>
            <a:xfrm flipV="1">
              <a:off x="3713" y="2323"/>
              <a:ext cx="88" cy="152"/>
            </a:xfrm>
            <a:prstGeom prst="line">
              <a:avLst/>
            </a:prstGeom>
            <a:ln w="12700" cap="flat" cmpd="sng">
              <a:solidFill>
                <a:srgbClr val="000000"/>
              </a:solidFill>
              <a:prstDash val="solid"/>
              <a:headEnd type="none" w="med" len="med"/>
              <a:tailEnd type="none" w="med" len="med"/>
            </a:ln>
          </p:spPr>
        </p:sp>
        <p:sp>
          <p:nvSpPr>
            <p:cNvPr id="12" name="Rectangle 11">
              <a:extLst>
                <a:ext uri="{FF2B5EF4-FFF2-40B4-BE49-F238E27FC236}">
                  <a16:creationId xmlns:a16="http://schemas.microsoft.com/office/drawing/2014/main" id="{3EEAB3E4-BD32-4A53-9611-57E04EB56C74}"/>
                </a:ext>
              </a:extLst>
            </p:cNvPr>
            <p:cNvSpPr>
              <a:spLocks noChangeArrowheads="1"/>
            </p:cNvSpPr>
            <p:nvPr/>
          </p:nvSpPr>
          <p:spPr bwMode="auto">
            <a:xfrm>
              <a:off x="3442" y="2475"/>
              <a:ext cx="718" cy="367"/>
            </a:xfrm>
            <a:prstGeom prst="rect">
              <a:avLst/>
            </a:prstGeom>
            <a:noFill/>
            <a:ln w="12700">
              <a:noFill/>
              <a:miter lim="800000"/>
            </a:ln>
            <a:effectLst/>
          </p:spPr>
          <p:txBody>
            <a:bodyPr lIns="90488" tIns="44450" rIns="90488" bIns="4445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3200" b="0" i="1" u="none" strike="noStrike" kern="1200" cap="none" spc="0" normalizeH="0" baseline="0" noProof="0" dirty="0" err="1">
                  <a:ln>
                    <a:noFill/>
                  </a:ln>
                  <a:solidFill>
                    <a:srgbClr val="000000"/>
                  </a:solidFill>
                  <a:effectLst>
                    <a:outerShdw blurRad="38100" dist="38100" dir="2700000" algn="tl">
                      <a:srgbClr val="C0C0C0"/>
                    </a:outerShdw>
                  </a:effectLst>
                  <a:uLnTx/>
                  <a:uFillTx/>
                  <a:latin typeface="Calibri" panose="020F0502020204030204" pitchFamily="34" charset="0"/>
                  <a:ea typeface="MS PGothic" panose="020B0600070205080204" pitchFamily="34" charset="-128"/>
                  <a:cs typeface="+mn-cs"/>
                </a:rPr>
                <a:t>V</a:t>
              </a:r>
              <a:r>
                <a:rPr kumimoji="0" lang="en-US" sz="3200" b="0" i="0" u="none" strike="noStrike" kern="1200" cap="none" spc="0" normalizeH="0" baseline="-25000" noProof="0" dirty="0" err="1">
                  <a:ln>
                    <a:noFill/>
                  </a:ln>
                  <a:solidFill>
                    <a:srgbClr val="000000"/>
                  </a:solidFill>
                  <a:effectLst>
                    <a:outerShdw blurRad="38100" dist="38100" dir="2700000" algn="tl">
                      <a:srgbClr val="C0C0C0"/>
                    </a:outerShdw>
                  </a:effectLst>
                  <a:uLnTx/>
                  <a:uFillTx/>
                  <a:latin typeface="Calibri" panose="020F0502020204030204" pitchFamily="34" charset="0"/>
                  <a:ea typeface="MS PGothic" panose="020B0600070205080204" pitchFamily="34" charset="-128"/>
                  <a:cs typeface="+mn-cs"/>
                </a:rPr>
                <a:t>ideal</a:t>
              </a:r>
              <a:endParaRPr kumimoji="0" lang="en-US" sz="3200" b="0" i="0" u="none" strike="noStrike" kern="1200" cap="none" spc="0" normalizeH="0" baseline="-25000" noProof="0" dirty="0">
                <a:ln>
                  <a:noFill/>
                </a:ln>
                <a:solidFill>
                  <a:srgbClr val="000000"/>
                </a:solidFill>
                <a:effectLst>
                  <a:outerShdw blurRad="38100" dist="38100" dir="2700000" algn="tl">
                    <a:srgbClr val="C0C0C0"/>
                  </a:outerShdw>
                </a:effectLst>
                <a:uLnTx/>
                <a:uFillTx/>
                <a:latin typeface="Calibri" panose="020F0502020204030204" pitchFamily="34" charset="0"/>
                <a:ea typeface="MS PGothic" panose="020B0600070205080204" pitchFamily="34" charset="-128"/>
                <a:cs typeface="+mn-cs"/>
              </a:endParaRPr>
            </a:p>
          </p:txBody>
        </p:sp>
      </p:grpSp>
      <p:sp>
        <p:nvSpPr>
          <p:cNvPr id="20" name="Rectangle 19">
            <a:extLst>
              <a:ext uri="{FF2B5EF4-FFF2-40B4-BE49-F238E27FC236}">
                <a16:creationId xmlns:a16="http://schemas.microsoft.com/office/drawing/2014/main" id="{E38F815B-F800-4B0E-B3CB-96D24803154A}"/>
              </a:ext>
            </a:extLst>
          </p:cNvPr>
          <p:cNvSpPr/>
          <p:nvPr/>
        </p:nvSpPr>
        <p:spPr>
          <a:xfrm>
            <a:off x="1265406" y="5563300"/>
            <a:ext cx="3836820" cy="400110"/>
          </a:xfrm>
          <a:prstGeom prst="rect">
            <a:avLst/>
          </a:prstGeom>
        </p:spPr>
        <p:txBody>
          <a:bodyPr wrap="none">
            <a:spAutoFit/>
          </a:bodyPr>
          <a:lstStyle/>
          <a:p>
            <a:r>
              <a:rPr lang="en-US" altLang="zh-CN" sz="2000" b="1" i="1" dirty="0">
                <a:solidFill>
                  <a:srgbClr val="000080"/>
                </a:solidFill>
                <a:latin typeface="Times" panose="02020603050405020304" pitchFamily="18" charset="0"/>
                <a:cs typeface="Times" panose="02020603050405020304" pitchFamily="18" charset="0"/>
              </a:rPr>
              <a:t>a</a:t>
            </a:r>
            <a:r>
              <a:rPr lang="zh-CN" altLang="en-US" sz="2000" b="1" i="1" dirty="0">
                <a:solidFill>
                  <a:srgbClr val="000080"/>
                </a:solidFill>
                <a:latin typeface="Times" panose="02020603050405020304" pitchFamily="18" charset="0"/>
                <a:cs typeface="Times" panose="02020603050405020304" pitchFamily="18" charset="0"/>
              </a:rPr>
              <a:t> </a:t>
            </a:r>
            <a:r>
              <a:rPr lang="en-US" altLang="zh-CN" sz="2000" dirty="0">
                <a:solidFill>
                  <a:srgbClr val="000080"/>
                </a:solidFill>
                <a:latin typeface="Times" panose="02020603050405020304" pitchFamily="18" charset="0"/>
                <a:cs typeface="Times" panose="02020603050405020304" pitchFamily="18" charset="0"/>
              </a:rPr>
              <a:t>and</a:t>
            </a:r>
            <a:r>
              <a:rPr lang="zh-CN" altLang="en-US" sz="2000" dirty="0">
                <a:solidFill>
                  <a:srgbClr val="000080"/>
                </a:solidFill>
                <a:latin typeface="Times" panose="02020603050405020304" pitchFamily="18" charset="0"/>
                <a:cs typeface="Times" panose="02020603050405020304" pitchFamily="18" charset="0"/>
              </a:rPr>
              <a:t> </a:t>
            </a:r>
            <a:r>
              <a:rPr lang="en-US" altLang="zh-CN" sz="2000" b="1" i="1" dirty="0">
                <a:solidFill>
                  <a:srgbClr val="000080"/>
                </a:solidFill>
                <a:latin typeface="Times" panose="02020603050405020304" pitchFamily="18" charset="0"/>
                <a:cs typeface="Times" panose="02020603050405020304" pitchFamily="18" charset="0"/>
              </a:rPr>
              <a:t>b</a:t>
            </a:r>
            <a:r>
              <a:rPr lang="zh-CN" altLang="en-US" sz="2000" dirty="0">
                <a:solidFill>
                  <a:srgbClr val="000080"/>
                </a:solidFill>
                <a:latin typeface="Times" panose="02020603050405020304" pitchFamily="18" charset="0"/>
                <a:cs typeface="Times" panose="02020603050405020304" pitchFamily="18" charset="0"/>
              </a:rPr>
              <a:t> </a:t>
            </a:r>
            <a:r>
              <a:rPr lang="en-US" altLang="zh-CN" sz="2000" dirty="0">
                <a:solidFill>
                  <a:srgbClr val="000080"/>
                </a:solidFill>
                <a:latin typeface="Times" panose="02020603050405020304" pitchFamily="18" charset="0"/>
                <a:cs typeface="Times" panose="02020603050405020304" pitchFamily="18" charset="0"/>
              </a:rPr>
              <a:t>are</a:t>
            </a:r>
            <a:r>
              <a:rPr lang="zh-CN" altLang="en-US" sz="2000" dirty="0">
                <a:solidFill>
                  <a:srgbClr val="000080"/>
                </a:solidFill>
                <a:latin typeface="Times" panose="02020603050405020304" pitchFamily="18" charset="0"/>
                <a:cs typeface="Times" panose="02020603050405020304" pitchFamily="18" charset="0"/>
              </a:rPr>
              <a:t> </a:t>
            </a:r>
            <a:r>
              <a:rPr lang="en-US" altLang="en-US" sz="2000" dirty="0">
                <a:solidFill>
                  <a:srgbClr val="000080"/>
                </a:solidFill>
                <a:latin typeface="Times" panose="02020603050405020304" pitchFamily="18" charset="0"/>
                <a:cs typeface="Times" panose="02020603050405020304" pitchFamily="18" charset="0"/>
              </a:rPr>
              <a:t>van der Waals constants</a:t>
            </a:r>
            <a:endParaRPr lang="zh-CN" altLang="en-US" sz="2000" dirty="0">
              <a:latin typeface="Times" panose="02020603050405020304" pitchFamily="18" charset="0"/>
              <a:cs typeface="Times" panose="02020603050405020304" pitchFamily="18" charset="0"/>
            </a:endParaRPr>
          </a:p>
        </p:txBody>
      </p:sp>
      <p:sp>
        <p:nvSpPr>
          <p:cNvPr id="21" name="Arc 17">
            <a:extLst>
              <a:ext uri="{FF2B5EF4-FFF2-40B4-BE49-F238E27FC236}">
                <a16:creationId xmlns:a16="http://schemas.microsoft.com/office/drawing/2014/main" id="{1B7A75EA-C59F-4ACF-8464-8D90C85446AC}"/>
              </a:ext>
            </a:extLst>
          </p:cNvPr>
          <p:cNvSpPr/>
          <p:nvPr/>
        </p:nvSpPr>
        <p:spPr>
          <a:xfrm>
            <a:off x="2809875" y="4384628"/>
            <a:ext cx="1212850" cy="222250"/>
          </a:xfrm>
          <a:custGeom>
            <a:avLst/>
            <a:gdLst>
              <a:gd name="txL" fmla="*/ 0 w 21600"/>
              <a:gd name="txT" fmla="*/ 0 h 21600"/>
              <a:gd name="txR" fmla="*/ 21600 w 21600"/>
              <a:gd name="txB" fmla="*/ 21600 h 21600"/>
            </a:gdLst>
            <a:ahLst/>
            <a:cxnLst>
              <a:cxn ang="0">
                <a:pos x="0" y="0"/>
              </a:cxn>
              <a:cxn ang="0">
                <a:pos x="0" y="0"/>
              </a:cxn>
              <a:cxn ang="0">
                <a:pos x="0" y="0"/>
              </a:cxn>
            </a:cxnLst>
            <a:rect l="txL" t="txT" r="txR" b="txB"/>
            <a:pathLst>
              <a:path w="21600" h="21600" fill="none">
                <a:moveTo>
                  <a:pt x="21600" y="21600"/>
                </a:moveTo>
                <a:cubicBezTo>
                  <a:pt x="9670" y="21600"/>
                  <a:pt x="0" y="11929"/>
                  <a:pt x="0" y="0"/>
                </a:cubicBezTo>
              </a:path>
              <a:path w="21600" h="21600" stroke="0">
                <a:moveTo>
                  <a:pt x="21600" y="21600"/>
                </a:moveTo>
                <a:cubicBezTo>
                  <a:pt x="9670" y="21600"/>
                  <a:pt x="0" y="11929"/>
                  <a:pt x="0" y="0"/>
                </a:cubicBezTo>
                <a:lnTo>
                  <a:pt x="21600" y="0"/>
                </a:lnTo>
                <a:lnTo>
                  <a:pt x="21600" y="21600"/>
                </a:lnTo>
                <a:close/>
              </a:path>
            </a:pathLst>
          </a:custGeom>
          <a:noFill/>
          <a:ln w="12700" cap="rnd" cmpd="sng">
            <a:solidFill>
              <a:srgbClr val="000000">
                <a:alpha val="100000"/>
              </a:srgbClr>
            </a:solidFill>
            <a:prstDash val="solid"/>
            <a:round/>
            <a:headEnd type="none" w="med" len="med"/>
            <a:tailEnd type="none" w="med" len="med"/>
          </a:ln>
        </p:spPr>
        <p:txBody>
          <a:bodyPr/>
          <a:ls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2" name="Rectangle 21">
            <a:extLst>
              <a:ext uri="{FF2B5EF4-FFF2-40B4-BE49-F238E27FC236}">
                <a16:creationId xmlns:a16="http://schemas.microsoft.com/office/drawing/2014/main" id="{ED63BF85-A917-4D10-BD34-DB66AFA7252A}"/>
              </a:ext>
            </a:extLst>
          </p:cNvPr>
          <p:cNvSpPr/>
          <p:nvPr/>
        </p:nvSpPr>
        <p:spPr>
          <a:xfrm>
            <a:off x="4715075" y="2237143"/>
            <a:ext cx="1506759" cy="461665"/>
          </a:xfrm>
          <a:prstGeom prst="rect">
            <a:avLst/>
          </a:prstGeom>
          <a:ln>
            <a:solidFill>
              <a:schemeClr val="accent1"/>
            </a:solidFill>
          </a:ln>
        </p:spPr>
        <p:txBody>
          <a:bodyPr wrap="none">
            <a:spAutoFit/>
          </a:bodyPr>
          <a:lstStyle/>
          <a:p>
            <a:r>
              <a:rPr lang="en-US" altLang="zh-CN" sz="2400" b="1" dirty="0">
                <a:latin typeface="Times" panose="02020603050405020304" pitchFamily="18" charset="0"/>
                <a:cs typeface="Times" panose="02020603050405020304" pitchFamily="18" charset="0"/>
              </a:rPr>
              <a:t>PV = </a:t>
            </a:r>
            <a:r>
              <a:rPr lang="en-US" altLang="zh-CN" sz="2400" b="1" i="1" dirty="0" err="1">
                <a:latin typeface="Times" panose="02020603050405020304" pitchFamily="18" charset="0"/>
                <a:cs typeface="Times" panose="02020603050405020304" pitchFamily="18" charset="0"/>
              </a:rPr>
              <a:t>n</a:t>
            </a:r>
            <a:r>
              <a:rPr lang="en-US" altLang="zh-CN" sz="2400" b="1" dirty="0" err="1">
                <a:latin typeface="Times" panose="02020603050405020304" pitchFamily="18" charset="0"/>
                <a:cs typeface="Times" panose="02020603050405020304" pitchFamily="18" charset="0"/>
              </a:rPr>
              <a:t>RT</a:t>
            </a:r>
            <a:endParaRPr lang="zh-CN" altLang="en-US" sz="2400" dirty="0"/>
          </a:p>
        </p:txBody>
      </p:sp>
      <p:sp>
        <p:nvSpPr>
          <p:cNvPr id="23" name="Rectangle 22">
            <a:extLst>
              <a:ext uri="{FF2B5EF4-FFF2-40B4-BE49-F238E27FC236}">
                <a16:creationId xmlns:a16="http://schemas.microsoft.com/office/drawing/2014/main" id="{76601FDE-8933-469C-B38C-F99B25D7C7DC}"/>
              </a:ext>
            </a:extLst>
          </p:cNvPr>
          <p:cNvSpPr/>
          <p:nvPr/>
        </p:nvSpPr>
        <p:spPr>
          <a:xfrm>
            <a:off x="6527810" y="2230031"/>
            <a:ext cx="2420856" cy="461665"/>
          </a:xfrm>
          <a:prstGeom prst="rect">
            <a:avLst/>
          </a:prstGeom>
        </p:spPr>
        <p:txBody>
          <a:bodyPr wrap="none">
            <a:spAutoFit/>
          </a:bodyPr>
          <a:lstStyle/>
          <a:p>
            <a:r>
              <a:rPr lang="en-US" altLang="zh-CN" sz="2400" dirty="0">
                <a:solidFill>
                  <a:srgbClr val="FF0000"/>
                </a:solidFill>
                <a:latin typeface="Times" panose="02020603050405020304" pitchFamily="18" charset="0"/>
                <a:cs typeface="Times" panose="02020603050405020304" pitchFamily="18" charset="0"/>
              </a:rPr>
              <a:t>Ideal gas equation</a:t>
            </a:r>
            <a:endParaRPr lang="zh-CN" altLang="en-US" sz="2400" dirty="0">
              <a:solidFill>
                <a:srgbClr val="FF0000"/>
              </a:solidFill>
            </a:endParaRPr>
          </a:p>
        </p:txBody>
      </p:sp>
    </p:spTree>
    <p:extLst>
      <p:ext uri="{BB962C8B-B14F-4D97-AF65-F5344CB8AC3E}">
        <p14:creationId xmlns:p14="http://schemas.microsoft.com/office/powerpoint/2010/main" val="1888044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FFB9-8721-470B-893A-E179F94CD022}"/>
              </a:ext>
            </a:extLst>
          </p:cNvPr>
          <p:cNvSpPr>
            <a:spLocks noGrp="1"/>
          </p:cNvSpPr>
          <p:nvPr>
            <p:ph type="title"/>
          </p:nvPr>
        </p:nvSpPr>
        <p:spPr>
          <a:xfrm>
            <a:off x="838200" y="365126"/>
            <a:ext cx="10515600" cy="440218"/>
          </a:xfrm>
        </p:spPr>
        <p:txBody>
          <a:bodyPr>
            <a:normAutofit fontScale="90000"/>
          </a:bodyPr>
          <a:lstStyle/>
          <a:p>
            <a:endParaRPr lang="zh-CN" altLang="en-US" dirty="0"/>
          </a:p>
        </p:txBody>
      </p:sp>
      <p:sp>
        <p:nvSpPr>
          <p:cNvPr id="3" name="Content Placeholder 2">
            <a:extLst>
              <a:ext uri="{FF2B5EF4-FFF2-40B4-BE49-F238E27FC236}">
                <a16:creationId xmlns:a16="http://schemas.microsoft.com/office/drawing/2014/main" id="{6E27032C-B65F-48B2-A02E-E6BC10EB503C}"/>
              </a:ext>
            </a:extLst>
          </p:cNvPr>
          <p:cNvSpPr>
            <a:spLocks noGrp="1"/>
          </p:cNvSpPr>
          <p:nvPr>
            <p:ph idx="1"/>
          </p:nvPr>
        </p:nvSpPr>
        <p:spPr>
          <a:xfrm>
            <a:off x="176169" y="679508"/>
            <a:ext cx="11177631" cy="5497455"/>
          </a:xfrm>
        </p:spPr>
        <p:txBody>
          <a:bodyPr/>
          <a:lstStyle/>
          <a:p>
            <a:pPr marL="0" indent="0" algn="ctr">
              <a:buNone/>
            </a:pPr>
            <a:r>
              <a:rPr lang="en-US" altLang="zh-CN" sz="2400" dirty="0">
                <a:latin typeface="Times New Roman" panose="02020603050405020304" pitchFamily="18" charset="0"/>
                <a:cs typeface="Times New Roman" panose="02020603050405020304" pitchFamily="18" charset="0"/>
              </a:rPr>
              <a:t>Non-ideal gas behavior is described by the</a:t>
            </a:r>
            <a:endParaRPr lang="en-US" altLang="zh-CN" sz="2000" dirty="0">
              <a:latin typeface="Calibri" panose="020F0502020204030204" pitchFamily="34" charset="0"/>
              <a:cs typeface="Times New Roman" panose="02020603050405020304" pitchFamily="18" charset="0"/>
            </a:endParaRPr>
          </a:p>
          <a:p>
            <a:pPr marL="0" indent="0" algn="ctr">
              <a:buNone/>
            </a:pPr>
            <a:r>
              <a:rPr lang="en-US" altLang="zh-CN" sz="2400" b="1" dirty="0">
                <a:solidFill>
                  <a:srgbClr val="FF0000"/>
                </a:solidFill>
                <a:latin typeface="Times New Roman" panose="02020603050405020304" pitchFamily="18" charset="0"/>
                <a:cs typeface="Times New Roman" panose="02020603050405020304" pitchFamily="18" charset="0"/>
              </a:rPr>
              <a:t>van der Waals equation</a:t>
            </a:r>
            <a:endParaRPr lang="en-US" altLang="zh-CN" sz="2000" dirty="0">
              <a:latin typeface="Calibri" panose="020F0502020204030204" pitchFamily="34" charset="0"/>
              <a:cs typeface="Times New Roman" panose="02020603050405020304" pitchFamily="18" charset="0"/>
            </a:endParaRPr>
          </a:p>
          <a:p>
            <a:endParaRPr lang="zh-CN" altLang="en-US" dirty="0"/>
          </a:p>
        </p:txBody>
      </p:sp>
      <p:pic>
        <p:nvPicPr>
          <p:cNvPr id="4" name="Picture 3">
            <a:extLst>
              <a:ext uri="{FF2B5EF4-FFF2-40B4-BE49-F238E27FC236}">
                <a16:creationId xmlns:a16="http://schemas.microsoft.com/office/drawing/2014/main" id="{5FB32E39-60AC-4136-91FD-D299A34EA4B2}"/>
              </a:ext>
            </a:extLst>
          </p:cNvPr>
          <p:cNvPicPr>
            <a:picLocks noChangeAspect="1"/>
          </p:cNvPicPr>
          <p:nvPr/>
        </p:nvPicPr>
        <p:blipFill>
          <a:blip r:embed="rId2"/>
          <a:stretch>
            <a:fillRect/>
          </a:stretch>
        </p:blipFill>
        <p:spPr>
          <a:xfrm>
            <a:off x="2802004" y="1634594"/>
            <a:ext cx="6086378" cy="2688462"/>
          </a:xfrm>
          <a:prstGeom prst="rect">
            <a:avLst/>
          </a:prstGeom>
        </p:spPr>
      </p:pic>
      <p:sp>
        <p:nvSpPr>
          <p:cNvPr id="6" name="Rectangle 5">
            <a:extLst>
              <a:ext uri="{FF2B5EF4-FFF2-40B4-BE49-F238E27FC236}">
                <a16:creationId xmlns:a16="http://schemas.microsoft.com/office/drawing/2014/main" id="{4ECE7C42-0E6E-45ED-84F0-C08CD5613A69}"/>
              </a:ext>
            </a:extLst>
          </p:cNvPr>
          <p:cNvSpPr/>
          <p:nvPr/>
        </p:nvSpPr>
        <p:spPr>
          <a:xfrm>
            <a:off x="3879164" y="5196547"/>
            <a:ext cx="723275" cy="369332"/>
          </a:xfrm>
          <a:prstGeom prst="rect">
            <a:avLst/>
          </a:prstGeom>
        </p:spPr>
        <p:txBody>
          <a:bodyPr wrap="none">
            <a:spAutoFit/>
          </a:bodyPr>
          <a:lstStyle/>
          <a:p>
            <a:r>
              <a:rPr lang="en-US" altLang="zh-CN" b="1" dirty="0">
                <a:solidFill>
                  <a:srgbClr val="00B050"/>
                </a:solidFill>
                <a:latin typeface="Times New Roman" panose="02020603050405020304" pitchFamily="18" charset="0"/>
                <a:cs typeface="Times New Roman" panose="02020603050405020304" pitchFamily="18" charset="0"/>
              </a:rPr>
              <a:t>Polar</a:t>
            </a:r>
            <a:endParaRPr lang="zh-CN" altLang="en-US" dirty="0">
              <a:solidFill>
                <a:srgbClr val="00B050"/>
              </a:solidFill>
            </a:endParaRPr>
          </a:p>
        </p:txBody>
      </p:sp>
      <p:sp>
        <p:nvSpPr>
          <p:cNvPr id="7" name="Rectangle 6">
            <a:extLst>
              <a:ext uri="{FF2B5EF4-FFF2-40B4-BE49-F238E27FC236}">
                <a16:creationId xmlns:a16="http://schemas.microsoft.com/office/drawing/2014/main" id="{B953C319-4E7F-4C7F-9A33-FB391D4CF743}"/>
              </a:ext>
            </a:extLst>
          </p:cNvPr>
          <p:cNvSpPr/>
          <p:nvPr/>
        </p:nvSpPr>
        <p:spPr>
          <a:xfrm>
            <a:off x="3158960" y="5565879"/>
            <a:ext cx="184537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Strong interaction</a:t>
            </a:r>
            <a:endParaRPr lang="zh-CN" altLang="en-US" dirty="0"/>
          </a:p>
        </p:txBody>
      </p:sp>
      <p:sp>
        <p:nvSpPr>
          <p:cNvPr id="8" name="Rectangle 7">
            <a:extLst>
              <a:ext uri="{FF2B5EF4-FFF2-40B4-BE49-F238E27FC236}">
                <a16:creationId xmlns:a16="http://schemas.microsoft.com/office/drawing/2014/main" id="{79AF8C09-4AED-4F19-B367-34F925C26475}"/>
              </a:ext>
            </a:extLst>
          </p:cNvPr>
          <p:cNvSpPr/>
          <p:nvPr/>
        </p:nvSpPr>
        <p:spPr>
          <a:xfrm>
            <a:off x="5612568" y="5196547"/>
            <a:ext cx="1197764" cy="369332"/>
          </a:xfrm>
          <a:prstGeom prst="rect">
            <a:avLst/>
          </a:prstGeom>
        </p:spPr>
        <p:txBody>
          <a:bodyPr wrap="non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Non-polar</a:t>
            </a:r>
            <a:endParaRPr lang="zh-CN" altLang="en-US" dirty="0">
              <a:solidFill>
                <a:srgbClr val="FF0000"/>
              </a:solidFill>
            </a:endParaRPr>
          </a:p>
        </p:txBody>
      </p:sp>
      <p:sp>
        <p:nvSpPr>
          <p:cNvPr id="9" name="Rectangle 8">
            <a:extLst>
              <a:ext uri="{FF2B5EF4-FFF2-40B4-BE49-F238E27FC236}">
                <a16:creationId xmlns:a16="http://schemas.microsoft.com/office/drawing/2014/main" id="{88F14C75-D72C-4AE2-96BC-A292717990CF}"/>
              </a:ext>
            </a:extLst>
          </p:cNvPr>
          <p:cNvSpPr/>
          <p:nvPr/>
        </p:nvSpPr>
        <p:spPr>
          <a:xfrm>
            <a:off x="5294262" y="5557533"/>
            <a:ext cx="1749966"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Weak interaction</a:t>
            </a:r>
            <a:endParaRPr lang="zh-CN" altLang="en-US" dirty="0"/>
          </a:p>
        </p:txBody>
      </p:sp>
      <p:sp>
        <p:nvSpPr>
          <p:cNvPr id="10" name="Rectangle 9">
            <a:extLst>
              <a:ext uri="{FF2B5EF4-FFF2-40B4-BE49-F238E27FC236}">
                <a16:creationId xmlns:a16="http://schemas.microsoft.com/office/drawing/2014/main" id="{0680372F-3D31-466B-B98D-2927A0089709}"/>
              </a:ext>
            </a:extLst>
          </p:cNvPr>
          <p:cNvSpPr/>
          <p:nvPr/>
        </p:nvSpPr>
        <p:spPr>
          <a:xfrm>
            <a:off x="2966709" y="4242674"/>
            <a:ext cx="2945596" cy="670440"/>
          </a:xfrm>
          <a:prstGeom prst="rect">
            <a:avLst/>
          </a:prstGeom>
        </p:spPr>
        <p:txBody>
          <a:bodyPr wrap="square">
            <a:spAutoFit/>
          </a:bodyPr>
          <a:lstStyle/>
          <a:p>
            <a:pPr algn="ctr">
              <a:lnSpc>
                <a:spcPct val="107000"/>
              </a:lnSpc>
              <a:spcAft>
                <a:spcPts val="800"/>
              </a:spcAft>
            </a:pPr>
            <a:r>
              <a:rPr lang="en-US" altLang="zh-CN" b="1" dirty="0">
                <a:solidFill>
                  <a:srgbClr val="00B0F0"/>
                </a:solidFill>
                <a:latin typeface="Times New Roman" panose="02020603050405020304" pitchFamily="18" charset="0"/>
                <a:cs typeface="Times New Roman" panose="02020603050405020304" pitchFamily="18" charset="0"/>
              </a:rPr>
              <a:t>a </a:t>
            </a:r>
            <a:r>
              <a:rPr lang="en-US" altLang="zh-CN" dirty="0">
                <a:latin typeface="Times New Roman" panose="02020603050405020304" pitchFamily="18" charset="0"/>
                <a:cs typeface="Times New Roman" panose="02020603050405020304" pitchFamily="18" charset="0"/>
              </a:rPr>
              <a:t>= gas constant describing the strength of the attractions</a:t>
            </a:r>
            <a:endParaRPr lang="en-US" altLang="zh-CN" sz="1600" dirty="0">
              <a:latin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764B90FD-53A0-4336-BFF1-BF4978923C48}"/>
              </a:ext>
            </a:extLst>
          </p:cNvPr>
          <p:cNvSpPr/>
          <p:nvPr/>
        </p:nvSpPr>
        <p:spPr>
          <a:xfrm>
            <a:off x="6279696" y="4242674"/>
            <a:ext cx="2877349" cy="670440"/>
          </a:xfrm>
          <a:prstGeom prst="rect">
            <a:avLst/>
          </a:prstGeom>
        </p:spPr>
        <p:txBody>
          <a:bodyPr wrap="square">
            <a:spAutoFit/>
          </a:bodyPr>
          <a:lstStyle/>
          <a:p>
            <a:pPr algn="ctr">
              <a:lnSpc>
                <a:spcPct val="107000"/>
              </a:lnSpc>
              <a:spcAft>
                <a:spcPts val="800"/>
              </a:spcAft>
            </a:pPr>
            <a:r>
              <a:rPr lang="en-US" altLang="zh-CN" b="1" dirty="0">
                <a:solidFill>
                  <a:srgbClr val="FF0000"/>
                </a:solidFill>
                <a:latin typeface="Times New Roman" panose="02020603050405020304" pitchFamily="18" charset="0"/>
                <a:cs typeface="Times New Roman" panose="02020603050405020304" pitchFamily="18" charset="0"/>
              </a:rPr>
              <a:t>b </a:t>
            </a:r>
            <a:r>
              <a:rPr lang="en-US" altLang="zh-CN" dirty="0">
                <a:latin typeface="Times New Roman" panose="02020603050405020304" pitchFamily="18" charset="0"/>
                <a:cs typeface="Times New Roman" panose="02020603050405020304" pitchFamily="18" charset="0"/>
              </a:rPr>
              <a:t>= gas constant describing the size of the gas particles</a:t>
            </a:r>
            <a:endParaRPr lang="en-US" altLang="zh-CN" sz="16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5184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0B86-D568-4325-B033-70B9C336553B}"/>
              </a:ext>
            </a:extLst>
          </p:cNvPr>
          <p:cNvSpPr>
            <a:spLocks noGrp="1"/>
          </p:cNvSpPr>
          <p:nvPr>
            <p:ph type="title"/>
          </p:nvPr>
        </p:nvSpPr>
        <p:spPr>
          <a:xfrm>
            <a:off x="838200" y="365125"/>
            <a:ext cx="10515600" cy="142875"/>
          </a:xfrm>
        </p:spPr>
        <p:txBody>
          <a:bodyPr>
            <a:normAutofit fontScale="90000"/>
          </a:bodyPr>
          <a:lstStyle/>
          <a:p>
            <a:endParaRPr lang="zh-CN" altLang="en-US" dirty="0"/>
          </a:p>
        </p:txBody>
      </p:sp>
      <p:sp>
        <p:nvSpPr>
          <p:cNvPr id="3" name="Content Placeholder 2">
            <a:extLst>
              <a:ext uri="{FF2B5EF4-FFF2-40B4-BE49-F238E27FC236}">
                <a16:creationId xmlns:a16="http://schemas.microsoft.com/office/drawing/2014/main" id="{B0E4D909-8B14-4189-9E54-30849DE21848}"/>
              </a:ext>
            </a:extLst>
          </p:cNvPr>
          <p:cNvSpPr>
            <a:spLocks noGrp="1"/>
          </p:cNvSpPr>
          <p:nvPr>
            <p:ph idx="1"/>
          </p:nvPr>
        </p:nvSpPr>
        <p:spPr>
          <a:xfrm>
            <a:off x="304799" y="939800"/>
            <a:ext cx="8404225" cy="5237163"/>
          </a:xfrm>
        </p:spPr>
        <p:txBody>
          <a:bodyPr/>
          <a:lstStyle/>
          <a:p>
            <a:r>
              <a:rPr lang="en-US" altLang="zh-CN" b="1" dirty="0">
                <a:latin typeface="Calibri" panose="020F0502020204030204"/>
                <a:ea typeface="MS PGothic" panose="020B0600070205080204" pitchFamily="34" charset="-128"/>
                <a:cs typeface="Calibri" panose="020F0502020204030204"/>
              </a:rPr>
              <a:t>Values of the van der Waals Constants for Some Gases</a:t>
            </a:r>
          </a:p>
          <a:p>
            <a:endParaRPr lang="en-US" altLang="zh-CN" dirty="0">
              <a:latin typeface="Calibri" panose="020F0502020204030204"/>
              <a:ea typeface="MS PGothic" panose="020B0600070205080204" pitchFamily="34" charset="-128"/>
              <a:cs typeface="Calibri" panose="020F0502020204030204"/>
            </a:endParaRPr>
          </a:p>
          <a:p>
            <a:pPr marL="533400" indent="-533400"/>
            <a:r>
              <a:rPr lang="en-US" altLang="zh-CN" dirty="0">
                <a:latin typeface="Times" panose="02020603050405020304" pitchFamily="18" charset="0"/>
                <a:cs typeface="Times" panose="02020603050405020304" pitchFamily="18" charset="0"/>
              </a:rPr>
              <a:t>The value of </a:t>
            </a:r>
            <a:r>
              <a:rPr lang="en-US" altLang="zh-CN" b="1" i="1" dirty="0">
                <a:latin typeface="Times" panose="02020603050405020304" pitchFamily="18" charset="0"/>
                <a:cs typeface="Times" panose="02020603050405020304" pitchFamily="18" charset="0"/>
              </a:rPr>
              <a:t>a</a:t>
            </a:r>
            <a:r>
              <a:rPr lang="en-US" altLang="zh-CN" b="1" dirty="0">
                <a:latin typeface="Times" panose="02020603050405020304" pitchFamily="18" charset="0"/>
                <a:cs typeface="Times" panose="02020603050405020304" pitchFamily="18" charset="0"/>
              </a:rPr>
              <a:t> </a:t>
            </a:r>
            <a:r>
              <a:rPr lang="en-US" altLang="zh-CN" dirty="0">
                <a:latin typeface="Times" panose="02020603050405020304" pitchFamily="18" charset="0"/>
                <a:cs typeface="Times" panose="02020603050405020304" pitchFamily="18" charset="0"/>
              </a:rPr>
              <a:t>reflects how much of a correction must be made to adjust the observed pressure up to the expected ideal pressure.</a:t>
            </a:r>
          </a:p>
          <a:p>
            <a:pPr marL="533400" indent="-533400"/>
            <a:r>
              <a:rPr lang="en-US" altLang="zh-CN" dirty="0">
                <a:latin typeface="Times" panose="02020603050405020304" pitchFamily="18" charset="0"/>
                <a:cs typeface="Times" panose="02020603050405020304" pitchFamily="18" charset="0"/>
              </a:rPr>
              <a:t>A low value for </a:t>
            </a:r>
            <a:r>
              <a:rPr lang="en-US" altLang="zh-CN" b="1" i="1" dirty="0">
                <a:latin typeface="Times" panose="02020603050405020304" pitchFamily="18" charset="0"/>
                <a:cs typeface="Times" panose="02020603050405020304" pitchFamily="18" charset="0"/>
              </a:rPr>
              <a:t>a</a:t>
            </a:r>
            <a:r>
              <a:rPr lang="en-US" altLang="zh-CN" dirty="0">
                <a:latin typeface="Times" panose="02020603050405020304" pitchFamily="18" charset="0"/>
                <a:cs typeface="Times" panose="02020603050405020304" pitchFamily="18" charset="0"/>
              </a:rPr>
              <a:t> reflects weak intermolecular forces among the gas molecules.</a:t>
            </a:r>
          </a:p>
          <a:p>
            <a:endParaRPr lang="zh-CN" altLang="en-US" dirty="0"/>
          </a:p>
        </p:txBody>
      </p:sp>
      <p:pic>
        <p:nvPicPr>
          <p:cNvPr id="4" name="Picture 3">
            <a:extLst>
              <a:ext uri="{FF2B5EF4-FFF2-40B4-BE49-F238E27FC236}">
                <a16:creationId xmlns:a16="http://schemas.microsoft.com/office/drawing/2014/main" id="{914B822B-751D-4465-B99D-4AC8E365B640}"/>
              </a:ext>
            </a:extLst>
          </p:cNvPr>
          <p:cNvPicPr/>
          <p:nvPr/>
        </p:nvPicPr>
        <p:blipFill>
          <a:blip r:embed="rId2"/>
          <a:stretch>
            <a:fillRect/>
          </a:stretch>
        </p:blipFill>
        <p:spPr>
          <a:xfrm>
            <a:off x="8861425" y="1365251"/>
            <a:ext cx="3178175" cy="4773612"/>
          </a:xfrm>
          <a:prstGeom prst="rect">
            <a:avLst/>
          </a:prstGeom>
          <a:noFill/>
          <a:ln w="9525">
            <a:noFill/>
          </a:ln>
        </p:spPr>
      </p:pic>
    </p:spTree>
    <p:extLst>
      <p:ext uri="{BB962C8B-B14F-4D97-AF65-F5344CB8AC3E}">
        <p14:creationId xmlns:p14="http://schemas.microsoft.com/office/powerpoint/2010/main" val="402021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49228"/>
          </a:xfrm>
        </p:spPr>
        <p:txBody>
          <a:bodyPr>
            <a:noAutofit/>
          </a:bodyPr>
          <a:lstStyle/>
          <a:p>
            <a:pPr algn="ctr"/>
            <a:r>
              <a:rPr lang="en-US" altLang="zh-CN" sz="3600" b="1" dirty="0">
                <a:solidFill>
                  <a:srgbClr val="FF0000"/>
                </a:solidFill>
                <a:latin typeface="Times" panose="02020603050405020304" pitchFamily="18" charset="0"/>
                <a:cs typeface="Times" panose="02020603050405020304" pitchFamily="18" charset="0"/>
              </a:rPr>
              <a:t>Green house gases (GHGs)</a:t>
            </a:r>
            <a:endParaRPr lang="zh-CN" altLang="en-US" sz="3600" b="1" dirty="0">
              <a:solidFill>
                <a:srgbClr val="FF0000"/>
              </a:solidFill>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p:txBody>
          <a:bodyPr/>
          <a:lstStyle/>
          <a:p>
            <a:endParaRPr lang="zh-CN" altLang="en-US"/>
          </a:p>
        </p:txBody>
      </p:sp>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878" y="994513"/>
            <a:ext cx="7504244" cy="5498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B25B-032E-48DF-A706-651A9CDBB122}"/>
              </a:ext>
            </a:extLst>
          </p:cNvPr>
          <p:cNvSpPr>
            <a:spLocks noGrp="1"/>
          </p:cNvSpPr>
          <p:nvPr>
            <p:ph type="title"/>
          </p:nvPr>
        </p:nvSpPr>
        <p:spPr>
          <a:xfrm>
            <a:off x="838200" y="247680"/>
            <a:ext cx="10515600" cy="315912"/>
          </a:xfrm>
        </p:spPr>
        <p:txBody>
          <a:bodyPr>
            <a:noAutofit/>
          </a:bodyPr>
          <a:lstStyle/>
          <a:p>
            <a:r>
              <a:rPr lang="en-US" altLang="zh-CN" sz="2800" b="1" dirty="0">
                <a:latin typeface="Times" panose="02020603050405020304" pitchFamily="18" charset="0"/>
                <a:cs typeface="Times" panose="02020603050405020304" pitchFamily="18" charset="0"/>
              </a:rPr>
              <a:t>Practice exercise</a:t>
            </a:r>
            <a:endParaRPr lang="zh-CN" altLang="en-US" sz="2800" dirty="0"/>
          </a:p>
        </p:txBody>
      </p:sp>
      <p:sp>
        <p:nvSpPr>
          <p:cNvPr id="3" name="Content Placeholder 2">
            <a:extLst>
              <a:ext uri="{FF2B5EF4-FFF2-40B4-BE49-F238E27FC236}">
                <a16:creationId xmlns:a16="http://schemas.microsoft.com/office/drawing/2014/main" id="{1A781A9D-BE8A-4EAE-83CD-54C9F4D9C0C9}"/>
              </a:ext>
            </a:extLst>
          </p:cNvPr>
          <p:cNvSpPr>
            <a:spLocks noGrp="1"/>
          </p:cNvSpPr>
          <p:nvPr>
            <p:ph idx="1"/>
          </p:nvPr>
        </p:nvSpPr>
        <p:spPr>
          <a:xfrm>
            <a:off x="377506" y="681038"/>
            <a:ext cx="11098634" cy="5495925"/>
          </a:xfrm>
        </p:spPr>
        <p:txBody>
          <a:bodyPr>
            <a:normAutofit fontScale="85000" lnSpcReduction="20000"/>
          </a:bodyPr>
          <a:lstStyle/>
          <a:p>
            <a:r>
              <a:rPr lang="en-GB" altLang="zh-CN" dirty="0">
                <a:latin typeface="Times" panose="02020603050405020304" pitchFamily="18" charset="0"/>
                <a:cs typeface="Times" panose="02020603050405020304" pitchFamily="18" charset="0"/>
              </a:rPr>
              <a:t>Use the ideal gas law and van der Waals equation to calculate the pressure exerted by a 4.25 L gas container containing 3.46 mol of CO</a:t>
            </a:r>
            <a:r>
              <a:rPr lang="en-GB" altLang="zh-CN" baseline="-25000" dirty="0">
                <a:latin typeface="Times" panose="02020603050405020304" pitchFamily="18" charset="0"/>
                <a:cs typeface="Times" panose="02020603050405020304" pitchFamily="18" charset="0"/>
              </a:rPr>
              <a:t>2</a:t>
            </a:r>
            <a:r>
              <a:rPr lang="en-GB" altLang="zh-CN" dirty="0">
                <a:latin typeface="Times" panose="02020603050405020304" pitchFamily="18" charset="0"/>
                <a:cs typeface="Times" panose="02020603050405020304" pitchFamily="18" charset="0"/>
              </a:rPr>
              <a:t> at a temperature of 229 C. [a = 3.59 atm. L</a:t>
            </a:r>
            <a:r>
              <a:rPr lang="en-GB" altLang="zh-CN" baseline="30000" dirty="0">
                <a:latin typeface="Times" panose="02020603050405020304" pitchFamily="18" charset="0"/>
                <a:cs typeface="Times" panose="02020603050405020304" pitchFamily="18" charset="0"/>
              </a:rPr>
              <a:t>2</a:t>
            </a:r>
            <a:r>
              <a:rPr lang="en-GB" altLang="zh-CN" dirty="0">
                <a:latin typeface="Times" panose="02020603050405020304" pitchFamily="18" charset="0"/>
                <a:cs typeface="Times" panose="02020603050405020304" pitchFamily="18" charset="0"/>
              </a:rPr>
              <a:t>/mol</a:t>
            </a:r>
            <a:r>
              <a:rPr lang="en-GB" altLang="zh-CN" baseline="30000" dirty="0">
                <a:latin typeface="Times" panose="02020603050405020304" pitchFamily="18" charset="0"/>
                <a:cs typeface="Times" panose="02020603050405020304" pitchFamily="18" charset="0"/>
              </a:rPr>
              <a:t>2</a:t>
            </a:r>
            <a:r>
              <a:rPr lang="en-GB" altLang="zh-CN" dirty="0">
                <a:latin typeface="Times" panose="02020603050405020304" pitchFamily="18" charset="0"/>
                <a:cs typeface="Times" panose="02020603050405020304" pitchFamily="18" charset="0"/>
              </a:rPr>
              <a:t> and b = 0.0427 L/mol)</a:t>
            </a:r>
          </a:p>
          <a:p>
            <a:pPr marL="0" indent="0">
              <a:buNone/>
            </a:pPr>
            <a:r>
              <a:rPr lang="en-GB" altLang="zh-CN" b="1" dirty="0"/>
              <a:t>		PV = </a:t>
            </a:r>
            <a:r>
              <a:rPr lang="en-GB" altLang="zh-CN" b="1" dirty="0" err="1"/>
              <a:t>nRT</a:t>
            </a:r>
            <a:endParaRPr lang="en-GB" altLang="zh-CN" dirty="0"/>
          </a:p>
          <a:p>
            <a:pPr marL="0" indent="0">
              <a:buNone/>
            </a:pPr>
            <a:r>
              <a:rPr lang="en-GB" altLang="zh-CN" dirty="0"/>
              <a:t>	</a:t>
            </a:r>
            <a:r>
              <a:rPr lang="en-GB" altLang="zh-CN" dirty="0" err="1"/>
              <a:t>P</a:t>
            </a:r>
            <a:r>
              <a:rPr lang="en-GB" altLang="zh-CN" baseline="-25000" dirty="0" err="1"/>
              <a:t>ideal</a:t>
            </a:r>
            <a:r>
              <a:rPr lang="en-GB" altLang="zh-CN" dirty="0"/>
              <a:t> = </a:t>
            </a:r>
            <a:r>
              <a:rPr lang="en-GB" altLang="zh-CN" dirty="0" err="1"/>
              <a:t>nRT</a:t>
            </a:r>
            <a:r>
              <a:rPr lang="en-GB" altLang="zh-CN" dirty="0"/>
              <a:t>/V</a:t>
            </a:r>
          </a:p>
          <a:p>
            <a:pPr marL="0" indent="0">
              <a:buNone/>
            </a:pPr>
            <a:r>
              <a:rPr lang="en-GB" altLang="zh-CN" dirty="0"/>
              <a:t>	P = (3.46 mol) (0.0821 L. </a:t>
            </a:r>
            <a:r>
              <a:rPr lang="en-GB" altLang="zh-CN" dirty="0" err="1"/>
              <a:t>atm</a:t>
            </a:r>
            <a:r>
              <a:rPr lang="en-GB" altLang="zh-CN" dirty="0"/>
              <a:t>/mol. K) (502 K) / 4.25 L</a:t>
            </a:r>
          </a:p>
          <a:p>
            <a:pPr marL="0" indent="0">
              <a:buNone/>
            </a:pPr>
            <a:r>
              <a:rPr lang="en-GB" altLang="zh-CN" b="1" dirty="0"/>
              <a:t>	</a:t>
            </a:r>
            <a:r>
              <a:rPr lang="en-GB" altLang="zh-CN" b="1" dirty="0" err="1"/>
              <a:t>P</a:t>
            </a:r>
            <a:r>
              <a:rPr lang="en-GB" altLang="zh-CN" b="1" baseline="-25000" dirty="0" err="1"/>
              <a:t>ideal</a:t>
            </a:r>
            <a:r>
              <a:rPr lang="en-GB" altLang="zh-CN" b="1" dirty="0"/>
              <a:t> = 33.5 </a:t>
            </a:r>
            <a:r>
              <a:rPr lang="en-GB" altLang="zh-CN" b="1" dirty="0" err="1"/>
              <a:t>atm</a:t>
            </a:r>
            <a:endParaRPr lang="en-GB" altLang="zh-CN" dirty="0"/>
          </a:p>
          <a:p>
            <a:r>
              <a:rPr lang="en-GB" altLang="zh-CN" b="1" dirty="0"/>
              <a:t> </a:t>
            </a:r>
            <a:endParaRPr lang="en-GB" altLang="zh-CN" dirty="0"/>
          </a:p>
          <a:p>
            <a:pPr marL="0" indent="0">
              <a:buNone/>
            </a:pPr>
            <a:r>
              <a:rPr lang="en-GB" altLang="zh-CN" b="1" dirty="0"/>
              <a:t>	</a:t>
            </a:r>
            <a:r>
              <a:rPr lang="en-GB" altLang="zh-CN" b="1" dirty="0" err="1"/>
              <a:t>P</a:t>
            </a:r>
            <a:r>
              <a:rPr lang="en-GB" altLang="zh-CN" b="1" baseline="-25000" dirty="0" err="1"/>
              <a:t>real</a:t>
            </a:r>
            <a:r>
              <a:rPr lang="en-GB" altLang="zh-CN" b="1" dirty="0"/>
              <a:t> + a(n/V)</a:t>
            </a:r>
            <a:r>
              <a:rPr lang="en-GB" altLang="zh-CN" b="1" baseline="30000" dirty="0"/>
              <a:t>2</a:t>
            </a:r>
            <a:r>
              <a:rPr lang="en-GB" altLang="zh-CN" b="1" dirty="0"/>
              <a:t> (V – </a:t>
            </a:r>
            <a:r>
              <a:rPr lang="en-GB" altLang="zh-CN" b="1" dirty="0" err="1"/>
              <a:t>nb</a:t>
            </a:r>
            <a:r>
              <a:rPr lang="en-GB" altLang="zh-CN" b="1" dirty="0"/>
              <a:t>) = </a:t>
            </a:r>
            <a:r>
              <a:rPr lang="en-GB" altLang="zh-CN" b="1" dirty="0" err="1"/>
              <a:t>nRT</a:t>
            </a:r>
            <a:endParaRPr lang="en-GB" altLang="zh-CN" dirty="0"/>
          </a:p>
          <a:p>
            <a:pPr marL="0" indent="0">
              <a:buNone/>
            </a:pPr>
            <a:r>
              <a:rPr lang="en-GB" altLang="zh-CN" b="1" dirty="0"/>
              <a:t>	P = </a:t>
            </a:r>
            <a:r>
              <a:rPr lang="en-GB" altLang="zh-CN" b="1" dirty="0" err="1"/>
              <a:t>nRT</a:t>
            </a:r>
            <a:r>
              <a:rPr lang="en-GB" altLang="zh-CN" b="1" dirty="0"/>
              <a:t>/ (V- </a:t>
            </a:r>
            <a:r>
              <a:rPr lang="en-GB" altLang="zh-CN" b="1" dirty="0" err="1"/>
              <a:t>nb</a:t>
            </a:r>
            <a:r>
              <a:rPr lang="en-GB" altLang="zh-CN" b="1" dirty="0"/>
              <a:t>) – a(n/V)</a:t>
            </a:r>
            <a:r>
              <a:rPr lang="en-GB" altLang="zh-CN" b="1" baseline="30000" dirty="0"/>
              <a:t>2</a:t>
            </a:r>
            <a:endParaRPr lang="en-GB" altLang="zh-CN" dirty="0"/>
          </a:p>
          <a:p>
            <a:pPr marL="0" indent="0">
              <a:buNone/>
            </a:pPr>
            <a:r>
              <a:rPr lang="en-GB" altLang="zh-CN" sz="2600" b="1" dirty="0">
                <a:latin typeface="Times" panose="02020603050405020304" pitchFamily="18" charset="0"/>
                <a:cs typeface="Times" panose="02020603050405020304" pitchFamily="18" charset="0"/>
              </a:rPr>
              <a:t>P = (3.46 mol) (0.0821</a:t>
            </a:r>
            <a:r>
              <a:rPr lang="en-GB" altLang="zh-CN" sz="2600" dirty="0">
                <a:latin typeface="Times" panose="02020603050405020304" pitchFamily="18" charset="0"/>
                <a:cs typeface="Times" panose="02020603050405020304" pitchFamily="18" charset="0"/>
              </a:rPr>
              <a:t> L. </a:t>
            </a:r>
            <a:r>
              <a:rPr lang="en-GB" altLang="zh-CN" sz="2600" dirty="0" err="1">
                <a:latin typeface="Times" panose="02020603050405020304" pitchFamily="18" charset="0"/>
                <a:cs typeface="Times" panose="02020603050405020304" pitchFamily="18" charset="0"/>
              </a:rPr>
              <a:t>atm</a:t>
            </a:r>
            <a:r>
              <a:rPr lang="en-GB" altLang="zh-CN" sz="2600" dirty="0">
                <a:latin typeface="Times" panose="02020603050405020304" pitchFamily="18" charset="0"/>
                <a:cs typeface="Times" panose="02020603050405020304" pitchFamily="18" charset="0"/>
              </a:rPr>
              <a:t>/mol. K) (502 K) / 4.25 L – (3.46 mol) (0.0427 L/mol) – (3.59 L. </a:t>
            </a:r>
            <a:r>
              <a:rPr lang="en-GB" altLang="zh-CN" sz="2600" dirty="0" err="1">
                <a:latin typeface="Times" panose="02020603050405020304" pitchFamily="18" charset="0"/>
                <a:cs typeface="Times" panose="02020603050405020304" pitchFamily="18" charset="0"/>
              </a:rPr>
              <a:t>atm</a:t>
            </a:r>
            <a:r>
              <a:rPr lang="en-GB" altLang="zh-CN" sz="2600" dirty="0">
                <a:latin typeface="Times" panose="02020603050405020304" pitchFamily="18" charset="0"/>
                <a:cs typeface="Times" panose="02020603050405020304" pitchFamily="18" charset="0"/>
              </a:rPr>
              <a:t>/mol. K) (3.46 mol)</a:t>
            </a:r>
            <a:r>
              <a:rPr lang="en-GB" altLang="zh-CN" sz="2600" baseline="30000" dirty="0">
                <a:latin typeface="Times" panose="02020603050405020304" pitchFamily="18" charset="0"/>
                <a:cs typeface="Times" panose="02020603050405020304" pitchFamily="18" charset="0"/>
              </a:rPr>
              <a:t>2</a:t>
            </a:r>
            <a:r>
              <a:rPr lang="en-GB" altLang="zh-CN" sz="2600" dirty="0">
                <a:latin typeface="Times" panose="02020603050405020304" pitchFamily="18" charset="0"/>
                <a:cs typeface="Times" panose="02020603050405020304" pitchFamily="18" charset="0"/>
              </a:rPr>
              <a:t> / (4.25 L)</a:t>
            </a:r>
            <a:r>
              <a:rPr lang="en-GB" altLang="zh-CN" sz="2600" baseline="30000" dirty="0">
                <a:latin typeface="Times" panose="02020603050405020304" pitchFamily="18" charset="0"/>
                <a:cs typeface="Times" panose="02020603050405020304" pitchFamily="18" charset="0"/>
              </a:rPr>
              <a:t>2</a:t>
            </a:r>
            <a:endParaRPr lang="en-GB" altLang="zh-CN" sz="2600" dirty="0">
              <a:latin typeface="Times" panose="02020603050405020304" pitchFamily="18" charset="0"/>
              <a:cs typeface="Times" panose="02020603050405020304" pitchFamily="18" charset="0"/>
            </a:endParaRPr>
          </a:p>
          <a:p>
            <a:pPr marL="0" indent="0">
              <a:buNone/>
            </a:pPr>
            <a:r>
              <a:rPr lang="en-GB" altLang="zh-CN" b="1" dirty="0"/>
              <a:t>	</a:t>
            </a:r>
            <a:r>
              <a:rPr lang="en-GB" altLang="zh-CN" b="1" dirty="0" err="1"/>
              <a:t>P</a:t>
            </a:r>
            <a:r>
              <a:rPr lang="en-GB" altLang="zh-CN" b="1" baseline="-25000" dirty="0" err="1"/>
              <a:t>real</a:t>
            </a:r>
            <a:r>
              <a:rPr lang="en-GB" altLang="zh-CN" b="1" dirty="0"/>
              <a:t> = 32.4 </a:t>
            </a:r>
            <a:r>
              <a:rPr lang="en-GB" altLang="zh-CN" b="1" dirty="0" err="1"/>
              <a:t>atm</a:t>
            </a:r>
            <a:endParaRPr lang="en-GB" altLang="zh-CN" dirty="0"/>
          </a:p>
          <a:p>
            <a:pPr marL="0" indent="0">
              <a:buNone/>
            </a:pPr>
            <a:r>
              <a:rPr lang="en-GB" altLang="zh-CN" b="1" dirty="0"/>
              <a:t>	</a:t>
            </a:r>
          </a:p>
          <a:p>
            <a:pPr marL="0" indent="0">
              <a:buNone/>
            </a:pPr>
            <a:r>
              <a:rPr lang="en-GB" altLang="zh-CN" b="1" dirty="0"/>
              <a:t>	</a:t>
            </a:r>
            <a:endParaRPr lang="zh-CN" altLang="en-US" dirty="0"/>
          </a:p>
        </p:txBody>
      </p:sp>
      <p:sp>
        <p:nvSpPr>
          <p:cNvPr id="4" name="Rectangle 3">
            <a:extLst>
              <a:ext uri="{FF2B5EF4-FFF2-40B4-BE49-F238E27FC236}">
                <a16:creationId xmlns:a16="http://schemas.microsoft.com/office/drawing/2014/main" id="{62AEDB84-DA17-4D8B-996A-41B47C89B9B0}"/>
              </a:ext>
            </a:extLst>
          </p:cNvPr>
          <p:cNvSpPr/>
          <p:nvPr/>
        </p:nvSpPr>
        <p:spPr>
          <a:xfrm>
            <a:off x="3526172" y="5176440"/>
            <a:ext cx="6096000" cy="1200329"/>
          </a:xfrm>
          <a:prstGeom prst="rect">
            <a:avLst/>
          </a:prstGeom>
        </p:spPr>
        <p:txBody>
          <a:bodyPr>
            <a:spAutoFit/>
          </a:bodyPr>
          <a:lstStyle/>
          <a:p>
            <a:r>
              <a:rPr lang="en-GB" altLang="zh-CN" b="1" dirty="0"/>
              <a:t>Ideal Gas Law:</a:t>
            </a:r>
            <a:r>
              <a:rPr lang="en-GB" altLang="zh-CN" dirty="0"/>
              <a:t>	</a:t>
            </a:r>
            <a:r>
              <a:rPr lang="en-GB" altLang="zh-CN" b="1" dirty="0"/>
              <a:t>van der Waals equation:</a:t>
            </a:r>
            <a:endParaRPr lang="en-GB" altLang="zh-CN" dirty="0"/>
          </a:p>
          <a:p>
            <a:r>
              <a:rPr lang="en-GB" altLang="zh-CN" b="1" dirty="0" err="1">
                <a:solidFill>
                  <a:srgbClr val="FF0000"/>
                </a:solidFill>
              </a:rPr>
              <a:t>P</a:t>
            </a:r>
            <a:r>
              <a:rPr lang="en-GB" altLang="zh-CN" b="1" baseline="-25000" dirty="0" err="1">
                <a:solidFill>
                  <a:srgbClr val="FF0000"/>
                </a:solidFill>
              </a:rPr>
              <a:t>ideal</a:t>
            </a:r>
            <a:r>
              <a:rPr lang="en-GB" altLang="zh-CN" b="1" dirty="0">
                <a:solidFill>
                  <a:srgbClr val="FF0000"/>
                </a:solidFill>
              </a:rPr>
              <a:t> = 33.5 </a:t>
            </a:r>
            <a:r>
              <a:rPr lang="en-GB" altLang="zh-CN" b="1" dirty="0" err="1">
                <a:solidFill>
                  <a:srgbClr val="FF0000"/>
                </a:solidFill>
              </a:rPr>
              <a:t>atm</a:t>
            </a:r>
            <a:r>
              <a:rPr lang="en-GB" altLang="zh-CN" b="1" dirty="0"/>
              <a:t>	</a:t>
            </a:r>
            <a:r>
              <a:rPr lang="en-GB" altLang="zh-CN" b="1" dirty="0" err="1">
                <a:solidFill>
                  <a:srgbClr val="00B0F0"/>
                </a:solidFill>
              </a:rPr>
              <a:t>P</a:t>
            </a:r>
            <a:r>
              <a:rPr lang="en-GB" altLang="zh-CN" b="1" baseline="-25000" dirty="0" err="1">
                <a:solidFill>
                  <a:srgbClr val="00B0F0"/>
                </a:solidFill>
              </a:rPr>
              <a:t>real</a:t>
            </a:r>
            <a:r>
              <a:rPr lang="en-GB" altLang="zh-CN" b="1" dirty="0">
                <a:solidFill>
                  <a:srgbClr val="00B0F0"/>
                </a:solidFill>
              </a:rPr>
              <a:t> = 32.4 </a:t>
            </a:r>
            <a:r>
              <a:rPr lang="en-GB" altLang="zh-CN" b="1" dirty="0" err="1">
                <a:solidFill>
                  <a:srgbClr val="00B0F0"/>
                </a:solidFill>
              </a:rPr>
              <a:t>atm</a:t>
            </a:r>
            <a:endParaRPr lang="en-GB" altLang="zh-CN" dirty="0">
              <a:solidFill>
                <a:srgbClr val="00B0F0"/>
              </a:solidFill>
            </a:endParaRPr>
          </a:p>
          <a:p>
            <a:r>
              <a:rPr lang="en-GB" altLang="zh-CN" b="1" dirty="0"/>
              <a:t>(Good estimate)	</a:t>
            </a:r>
            <a:r>
              <a:rPr lang="en-GB" altLang="zh-CN" b="1" dirty="0">
                <a:solidFill>
                  <a:srgbClr val="00B0F0"/>
                </a:solidFill>
              </a:rPr>
              <a:t>(more accurate)</a:t>
            </a:r>
            <a:endParaRPr lang="en-GB" altLang="zh-CN" dirty="0">
              <a:solidFill>
                <a:srgbClr val="00B0F0"/>
              </a:solidFill>
            </a:endParaRPr>
          </a:p>
          <a:p>
            <a:r>
              <a:rPr lang="en-GB" altLang="zh-CN" b="1" dirty="0"/>
              <a:t>Much </a:t>
            </a:r>
            <a:r>
              <a:rPr lang="en-GB" altLang="zh-CN" b="1" dirty="0">
                <a:solidFill>
                  <a:srgbClr val="00B050"/>
                </a:solidFill>
              </a:rPr>
              <a:t>higher pressures </a:t>
            </a:r>
            <a:r>
              <a:rPr lang="en-GB" altLang="zh-CN" b="1" dirty="0"/>
              <a:t>would cause deviation</a:t>
            </a:r>
            <a:endParaRPr lang="en-GB" altLang="zh-CN" dirty="0"/>
          </a:p>
        </p:txBody>
      </p:sp>
    </p:spTree>
    <p:extLst>
      <p:ext uri="{BB962C8B-B14F-4D97-AF65-F5344CB8AC3E}">
        <p14:creationId xmlns:p14="http://schemas.microsoft.com/office/powerpoint/2010/main" val="203226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5873-C6ED-41E4-884C-59A6F6CF9473}"/>
              </a:ext>
            </a:extLst>
          </p:cNvPr>
          <p:cNvSpPr>
            <a:spLocks noGrp="1"/>
          </p:cNvSpPr>
          <p:nvPr>
            <p:ph type="title"/>
          </p:nvPr>
        </p:nvSpPr>
        <p:spPr>
          <a:xfrm>
            <a:off x="838200" y="365126"/>
            <a:ext cx="10515600" cy="315912"/>
          </a:xfrm>
        </p:spPr>
        <p:txBody>
          <a:bodyPr>
            <a:noAutofit/>
          </a:bodyPr>
          <a:lstStyle/>
          <a:p>
            <a:r>
              <a:rPr lang="en-US" altLang="zh-CN" sz="2800" b="1" dirty="0">
                <a:latin typeface="Times" panose="02020603050405020304" pitchFamily="18" charset="0"/>
                <a:cs typeface="Times" panose="02020603050405020304" pitchFamily="18" charset="0"/>
              </a:rPr>
              <a:t>Practice exercise</a:t>
            </a:r>
            <a:endParaRPr lang="zh-CN" altLang="en-US" sz="2800" b="1"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63047E08-8429-446D-9C9B-DB1739B2F31D}"/>
              </a:ext>
            </a:extLst>
          </p:cNvPr>
          <p:cNvSpPr>
            <a:spLocks noGrp="1"/>
          </p:cNvSpPr>
          <p:nvPr>
            <p:ph idx="1"/>
          </p:nvPr>
        </p:nvSpPr>
        <p:spPr>
          <a:xfrm>
            <a:off x="251670" y="771787"/>
            <a:ext cx="11102130" cy="5405176"/>
          </a:xfrm>
        </p:spPr>
        <p:txBody>
          <a:bodyPr/>
          <a:lstStyle/>
          <a:p>
            <a:r>
              <a:rPr lang="en-US" altLang="zh-CN" sz="2400" dirty="0">
                <a:latin typeface="Times" panose="02020603050405020304" pitchFamily="18" charset="0"/>
                <a:cs typeface="Times" panose="02020603050405020304" pitchFamily="18" charset="0"/>
              </a:rPr>
              <a:t>Calculate the pressure exerted by 1.0 mol of Cl</a:t>
            </a:r>
            <a:r>
              <a:rPr lang="en-US" altLang="zh-CN" sz="2400" baseline="-25000" dirty="0">
                <a:latin typeface="Times" panose="02020603050405020304" pitchFamily="18" charset="0"/>
                <a:cs typeface="Times" panose="02020603050405020304" pitchFamily="18" charset="0"/>
              </a:rPr>
              <a:t>2 </a:t>
            </a:r>
            <a:r>
              <a:rPr lang="en-US" altLang="zh-CN" sz="2400" dirty="0">
                <a:latin typeface="Times" panose="02020603050405020304" pitchFamily="18" charset="0"/>
                <a:cs typeface="Times" panose="02020603050405020304" pitchFamily="18" charset="0"/>
              </a:rPr>
              <a:t>gas in a 5.0 L container at a temperature of 200 K, using</a:t>
            </a:r>
          </a:p>
          <a:p>
            <a:pPr marL="0" lvl="0" indent="0">
              <a:buNone/>
            </a:pPr>
            <a:r>
              <a:rPr lang="en-US" altLang="zh-CN" sz="2400" dirty="0">
                <a:latin typeface="Times" panose="02020603050405020304" pitchFamily="18" charset="0"/>
                <a:cs typeface="Times" panose="02020603050405020304" pitchFamily="18" charset="0"/>
              </a:rPr>
              <a:t>a) The ideal gas law</a:t>
            </a:r>
          </a:p>
          <a:p>
            <a:pPr marL="0" lvl="0" indent="0">
              <a:buNone/>
            </a:pPr>
            <a:r>
              <a:rPr lang="en-US" altLang="zh-CN" sz="2400" dirty="0">
                <a:latin typeface="Times" panose="02020603050405020304" pitchFamily="18" charset="0"/>
                <a:cs typeface="Times" panose="02020603050405020304" pitchFamily="18" charset="0"/>
              </a:rPr>
              <a:t>b) Van der Waals equation (a=6.49 atm. L</a:t>
            </a:r>
            <a:r>
              <a:rPr lang="en-US" altLang="zh-CN" sz="2400" baseline="30000" dirty="0">
                <a:latin typeface="Times" panose="02020603050405020304" pitchFamily="18" charset="0"/>
                <a:cs typeface="Times" panose="02020603050405020304" pitchFamily="18" charset="0"/>
              </a:rPr>
              <a:t>2</a:t>
            </a:r>
            <a:r>
              <a:rPr lang="en-US" altLang="zh-CN" sz="2400" dirty="0">
                <a:latin typeface="Times" panose="02020603050405020304" pitchFamily="18" charset="0"/>
                <a:cs typeface="Times" panose="02020603050405020304" pitchFamily="18" charset="0"/>
              </a:rPr>
              <a:t>/mol</a:t>
            </a:r>
            <a:r>
              <a:rPr lang="en-US" altLang="zh-CN" sz="2400" baseline="30000" dirty="0">
                <a:latin typeface="Times" panose="02020603050405020304" pitchFamily="18" charset="0"/>
                <a:cs typeface="Times" panose="02020603050405020304" pitchFamily="18" charset="0"/>
              </a:rPr>
              <a:t>2</a:t>
            </a:r>
            <a:r>
              <a:rPr lang="en-US" altLang="zh-CN" sz="2400" dirty="0">
                <a:latin typeface="Times" panose="02020603050405020304" pitchFamily="18" charset="0"/>
                <a:cs typeface="Times" panose="02020603050405020304" pitchFamily="18" charset="0"/>
              </a:rPr>
              <a:t>, and b = 0.0562 L/mol)</a:t>
            </a:r>
          </a:p>
          <a:p>
            <a:r>
              <a:rPr lang="en-US" altLang="zh-CN" dirty="0"/>
              <a:t> </a:t>
            </a:r>
          </a:p>
          <a:p>
            <a:endParaRPr lang="zh-CN" altLang="en-US" dirty="0"/>
          </a:p>
        </p:txBody>
      </p:sp>
    </p:spTree>
    <p:extLst>
      <p:ext uri="{BB962C8B-B14F-4D97-AF65-F5344CB8AC3E}">
        <p14:creationId xmlns:p14="http://schemas.microsoft.com/office/powerpoint/2010/main" val="1708038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829A-E7B3-428E-B8B9-B99250FBCAD7}"/>
              </a:ext>
            </a:extLst>
          </p:cNvPr>
          <p:cNvSpPr>
            <a:spLocks noGrp="1"/>
          </p:cNvSpPr>
          <p:nvPr>
            <p:ph type="title"/>
          </p:nvPr>
        </p:nvSpPr>
        <p:spPr>
          <a:xfrm>
            <a:off x="838200" y="224041"/>
            <a:ext cx="10515600" cy="456996"/>
          </a:xfrm>
        </p:spPr>
        <p:txBody>
          <a:bodyPr>
            <a:noAutofit/>
          </a:bodyPr>
          <a:lstStyle/>
          <a:p>
            <a:r>
              <a:rPr lang="en-US" altLang="zh-CN" sz="2800" b="1" dirty="0">
                <a:latin typeface="Times" panose="02020603050405020304" pitchFamily="18" charset="0"/>
                <a:cs typeface="Times" panose="02020603050405020304" pitchFamily="18" charset="0"/>
              </a:rPr>
              <a:t>Practice exercise</a:t>
            </a:r>
            <a:endParaRPr lang="zh-CN" alt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75C266-E36A-433B-A0A0-14C7A9C4966B}"/>
                  </a:ext>
                </a:extLst>
              </p:cNvPr>
              <p:cNvSpPr>
                <a:spLocks noGrp="1"/>
              </p:cNvSpPr>
              <p:nvPr>
                <p:ph idx="1"/>
              </p:nvPr>
            </p:nvSpPr>
            <p:spPr>
              <a:xfrm>
                <a:off x="243281" y="822122"/>
                <a:ext cx="11110519" cy="5354841"/>
              </a:xfrm>
            </p:spPr>
            <p:txBody>
              <a:bodyPr/>
              <a:lstStyle/>
              <a:p>
                <a:r>
                  <a:rPr lang="en-US" altLang="zh-CN" sz="2400" dirty="0">
                    <a:latin typeface="Times" panose="02020603050405020304" pitchFamily="18" charset="0"/>
                    <a:cs typeface="Times" panose="02020603050405020304" pitchFamily="18" charset="0"/>
                  </a:rPr>
                  <a:t>Calculate the pressure exerted by 0.3 mol of acetic acid in a 5.0 L container at a temperature of 40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latin typeface="Times" panose="02020603050405020304" pitchFamily="18" charset="0"/>
                    <a:cs typeface="Times" panose="02020603050405020304" pitchFamily="18" charset="0"/>
                  </a:rPr>
                  <a:t>, using</a:t>
                </a:r>
              </a:p>
              <a:p>
                <a:pPr marL="0" lvl="0" indent="0">
                  <a:buNone/>
                </a:pPr>
                <a:r>
                  <a:rPr lang="en-US" altLang="zh-CN" sz="2400" dirty="0">
                    <a:latin typeface="Times" panose="02020603050405020304" pitchFamily="18" charset="0"/>
                    <a:cs typeface="Times" panose="02020603050405020304" pitchFamily="18" charset="0"/>
                  </a:rPr>
                  <a:t>a) The ideal gas law</a:t>
                </a:r>
              </a:p>
              <a:p>
                <a:pPr marL="0" lvl="0" indent="0">
                  <a:buNone/>
                </a:pPr>
                <a:r>
                  <a:rPr lang="en-US" altLang="zh-CN" sz="2400" dirty="0">
                    <a:latin typeface="Times" panose="02020603050405020304" pitchFamily="18" charset="0"/>
                    <a:cs typeface="Times" panose="02020603050405020304" pitchFamily="18" charset="0"/>
                  </a:rPr>
                  <a:t>b) Van der Waals equation (a=17.71 atm. L</a:t>
                </a:r>
                <a:r>
                  <a:rPr lang="en-US" altLang="zh-CN" sz="2400" baseline="30000" dirty="0">
                    <a:latin typeface="Times" panose="02020603050405020304" pitchFamily="18" charset="0"/>
                    <a:cs typeface="Times" panose="02020603050405020304" pitchFamily="18" charset="0"/>
                  </a:rPr>
                  <a:t>2</a:t>
                </a:r>
                <a:r>
                  <a:rPr lang="en-US" altLang="zh-CN" sz="2400" dirty="0">
                    <a:latin typeface="Times" panose="02020603050405020304" pitchFamily="18" charset="0"/>
                    <a:cs typeface="Times" panose="02020603050405020304" pitchFamily="18" charset="0"/>
                  </a:rPr>
                  <a:t>/mol</a:t>
                </a:r>
                <a:r>
                  <a:rPr lang="en-US" altLang="zh-CN" sz="2400" baseline="30000" dirty="0">
                    <a:latin typeface="Times" panose="02020603050405020304" pitchFamily="18" charset="0"/>
                    <a:cs typeface="Times" panose="02020603050405020304" pitchFamily="18" charset="0"/>
                  </a:rPr>
                  <a:t>2</a:t>
                </a:r>
                <a:r>
                  <a:rPr lang="en-US" altLang="zh-CN" sz="2400" dirty="0">
                    <a:latin typeface="Times" panose="02020603050405020304" pitchFamily="18" charset="0"/>
                    <a:cs typeface="Times" panose="02020603050405020304" pitchFamily="18" charset="0"/>
                  </a:rPr>
                  <a:t>, and b = 0.0237 L/mol)</a:t>
                </a:r>
              </a:p>
              <a:p>
                <a:endParaRPr lang="zh-CN" altLang="en-US" dirty="0"/>
              </a:p>
            </p:txBody>
          </p:sp>
        </mc:Choice>
        <mc:Fallback>
          <p:sp>
            <p:nvSpPr>
              <p:cNvPr id="3" name="Content Placeholder 2">
                <a:extLst>
                  <a:ext uri="{FF2B5EF4-FFF2-40B4-BE49-F238E27FC236}">
                    <a16:creationId xmlns:a16="http://schemas.microsoft.com/office/drawing/2014/main" id="{C975C266-E36A-433B-A0A0-14C7A9C4966B}"/>
                  </a:ext>
                </a:extLst>
              </p:cNvPr>
              <p:cNvSpPr>
                <a:spLocks noGrp="1" noRot="1" noChangeAspect="1" noMove="1" noResize="1" noEditPoints="1" noAdjustHandles="1" noChangeArrowheads="1" noChangeShapeType="1" noTextEdit="1"/>
              </p:cNvSpPr>
              <p:nvPr>
                <p:ph idx="1"/>
              </p:nvPr>
            </p:nvSpPr>
            <p:spPr>
              <a:xfrm>
                <a:off x="243281" y="822122"/>
                <a:ext cx="11110519" cy="5354841"/>
              </a:xfrm>
              <a:blipFill>
                <a:blip r:embed="rId2"/>
                <a:stretch>
                  <a:fillRect l="-878" t="-1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0620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E336-B53B-4D82-B991-2912371B9310}"/>
              </a:ext>
            </a:extLst>
          </p:cNvPr>
          <p:cNvSpPr>
            <a:spLocks noGrp="1"/>
          </p:cNvSpPr>
          <p:nvPr>
            <p:ph type="title"/>
          </p:nvPr>
        </p:nvSpPr>
        <p:spPr>
          <a:xfrm>
            <a:off x="838200" y="365125"/>
            <a:ext cx="10515600" cy="714375"/>
          </a:xfrm>
        </p:spPr>
        <p:txBody>
          <a:bodyPr>
            <a:normAutofit/>
          </a:bodyPr>
          <a:lstStyle/>
          <a:p>
            <a:r>
              <a:rPr lang="en-US" altLang="zh-CN" sz="3200" b="1" dirty="0">
                <a:latin typeface="Times" panose="02020603050405020304" pitchFamily="18" charset="0"/>
                <a:cs typeface="Times" panose="02020603050405020304" pitchFamily="18" charset="0"/>
              </a:rPr>
              <a:t>Diffusion and effusion</a:t>
            </a:r>
            <a:endParaRPr lang="zh-CN" altLang="en-US" sz="3200" b="1" dirty="0">
              <a:latin typeface="Times" panose="02020603050405020304" pitchFamily="18" charset="0"/>
              <a:cs typeface="Times" panose="02020603050405020304" pitchFamily="18" charset="0"/>
            </a:endParaRPr>
          </a:p>
        </p:txBody>
      </p:sp>
      <p:sp>
        <p:nvSpPr>
          <p:cNvPr id="3" name="Content Placeholder 2">
            <a:extLst>
              <a:ext uri="{FF2B5EF4-FFF2-40B4-BE49-F238E27FC236}">
                <a16:creationId xmlns:a16="http://schemas.microsoft.com/office/drawing/2014/main" id="{AEA6F2F4-CD0D-4250-8E57-AB40F5A765DD}"/>
              </a:ext>
            </a:extLst>
          </p:cNvPr>
          <p:cNvSpPr>
            <a:spLocks noGrp="1"/>
          </p:cNvSpPr>
          <p:nvPr>
            <p:ph idx="1"/>
          </p:nvPr>
        </p:nvSpPr>
        <p:spPr>
          <a:xfrm>
            <a:off x="165100" y="1257300"/>
            <a:ext cx="7848600" cy="4919663"/>
          </a:xfrm>
        </p:spPr>
        <p:txBody>
          <a:bodyPr/>
          <a:lstStyle/>
          <a:p>
            <a:pPr marL="533400" indent="-533400">
              <a:lnSpc>
                <a:spcPct val="150000"/>
              </a:lnSpc>
            </a:pPr>
            <a:r>
              <a:rPr lang="en-US" altLang="zh-CN" dirty="0">
                <a:latin typeface="Times" panose="02020603050405020304" pitchFamily="18" charset="0"/>
                <a:cs typeface="Times" panose="02020603050405020304" pitchFamily="18" charset="0"/>
              </a:rPr>
              <a:t>Diffusion – the mixing of gases.</a:t>
            </a:r>
          </a:p>
          <a:p>
            <a:pPr marL="533400" indent="-533400">
              <a:lnSpc>
                <a:spcPct val="150000"/>
              </a:lnSpc>
            </a:pPr>
            <a:r>
              <a:rPr lang="en-US" altLang="zh-CN" dirty="0">
                <a:latin typeface="Times" panose="02020603050405020304" pitchFamily="18" charset="0"/>
                <a:cs typeface="Times" panose="02020603050405020304" pitchFamily="18" charset="0"/>
              </a:rPr>
              <a:t>Effusion – describes the passage of a gas through a tiny orifice into an evacuated chamber.</a:t>
            </a:r>
          </a:p>
          <a:p>
            <a:pPr marL="533400" indent="-533400">
              <a:lnSpc>
                <a:spcPct val="150000"/>
              </a:lnSpc>
            </a:pPr>
            <a:r>
              <a:rPr lang="en-US" altLang="zh-CN" dirty="0">
                <a:latin typeface="Times" panose="02020603050405020304" pitchFamily="18" charset="0"/>
                <a:cs typeface="Times" panose="02020603050405020304" pitchFamily="18" charset="0"/>
              </a:rPr>
              <a:t>Rate of effusion measures the speed at which the gas is transferred into the chamber.</a:t>
            </a:r>
            <a:r>
              <a:rPr lang="en-US" altLang="zh-CN" i="1" dirty="0"/>
              <a:t>	</a:t>
            </a:r>
            <a:endParaRPr lang="zh-CN" altLang="en-US" dirty="0"/>
          </a:p>
        </p:txBody>
      </p:sp>
      <p:pic>
        <p:nvPicPr>
          <p:cNvPr id="4" name="Picture 3">
            <a:extLst>
              <a:ext uri="{FF2B5EF4-FFF2-40B4-BE49-F238E27FC236}">
                <a16:creationId xmlns:a16="http://schemas.microsoft.com/office/drawing/2014/main" id="{81E7A43B-D9DF-4817-A98E-AB4C5D257AC0}"/>
              </a:ext>
            </a:extLst>
          </p:cNvPr>
          <p:cNvPicPr>
            <a:picLocks noGrp="1"/>
          </p:cNvPicPr>
          <p:nvPr/>
        </p:nvPicPr>
        <p:blipFill>
          <a:blip r:embed="rId2"/>
          <a:srcRect l="-21249" r="-21249"/>
          <a:stretch>
            <a:fillRect/>
          </a:stretch>
        </p:blipFill>
        <p:spPr>
          <a:xfrm>
            <a:off x="7073900" y="1765300"/>
            <a:ext cx="5880100" cy="3644900"/>
          </a:xfrm>
          <a:prstGeom prst="rect">
            <a:avLst/>
          </a:prstGeom>
          <a:noFill/>
          <a:ln w="9525">
            <a:noFill/>
          </a:ln>
        </p:spPr>
      </p:pic>
    </p:spTree>
    <p:extLst>
      <p:ext uri="{BB962C8B-B14F-4D97-AF65-F5344CB8AC3E}">
        <p14:creationId xmlns:p14="http://schemas.microsoft.com/office/powerpoint/2010/main" val="1294034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sp>
        <p:nvSpPr>
          <p:cNvPr id="4" name="Rectangle 3"/>
          <p:cNvSpPr>
            <a:spLocks noGrp="1"/>
          </p:cNvSpPr>
          <p:nvPr/>
        </p:nvSpPr>
        <p:spPr>
          <a:xfrm>
            <a:off x="2158206" y="1981200"/>
            <a:ext cx="3810000" cy="1295400"/>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buClrTx/>
              <a:buSzTx/>
              <a:buFontTx/>
            </a:pPr>
            <a:r>
              <a:rPr lang="en-US" altLang="en-US" sz="2800" dirty="0"/>
              <a:t>Pressure is the amount of force applied to an area.</a:t>
            </a:r>
          </a:p>
        </p:txBody>
      </p:sp>
      <p:sp>
        <p:nvSpPr>
          <p:cNvPr id="5" name="Rectangle 4"/>
          <p:cNvSpPr>
            <a:spLocks noGrp="1"/>
          </p:cNvSpPr>
          <p:nvPr/>
        </p:nvSpPr>
        <p:spPr>
          <a:xfrm>
            <a:off x="2158206" y="228600"/>
            <a:ext cx="7772400" cy="1143000"/>
          </a:xfrm>
          <a:prstGeom prst="rect">
            <a:avLst/>
          </a:prstGeom>
          <a:noFill/>
          <a:ln w="9525">
            <a:noFill/>
          </a:ln>
        </p:spPr>
        <p:txBody>
          <a:bodyPr vert="horz" wrap="square" lIns="91440" tIns="45720" rIns="91440" bIns="45720" anchor="ctr" anchorCtr="0"/>
          <a:lstStyle>
            <a:lvl1pPr algn="ctr" rtl="0" fontAlgn="base">
              <a:spcBef>
                <a:spcPct val="0"/>
              </a:spcBef>
              <a:spcAft>
                <a:spcPct val="0"/>
              </a:spcAft>
              <a:defRPr sz="4400" kern="1200">
                <a:solidFill>
                  <a:srgbClr val="C82E32"/>
                </a:solidFill>
                <a:latin typeface="+mj-lt"/>
                <a:ea typeface="+mj-ea"/>
                <a:cs typeface="+mj-cs"/>
              </a:defRPr>
            </a:lvl1pPr>
            <a:lvl2pPr algn="ctr" rtl="0" fontAlgn="base">
              <a:spcBef>
                <a:spcPct val="0"/>
              </a:spcBef>
              <a:spcAft>
                <a:spcPct val="0"/>
              </a:spcAft>
              <a:defRPr sz="4400">
                <a:solidFill>
                  <a:srgbClr val="C82E32"/>
                </a:solidFill>
                <a:latin typeface="Arial" panose="020B0604020202020204" pitchFamily="34" charset="0"/>
              </a:defRPr>
            </a:lvl2pPr>
            <a:lvl3pPr algn="ctr" rtl="0" fontAlgn="base">
              <a:spcBef>
                <a:spcPct val="0"/>
              </a:spcBef>
              <a:spcAft>
                <a:spcPct val="0"/>
              </a:spcAft>
              <a:defRPr sz="4400">
                <a:solidFill>
                  <a:srgbClr val="C82E32"/>
                </a:solidFill>
                <a:latin typeface="Arial" panose="020B0604020202020204" pitchFamily="34" charset="0"/>
              </a:defRPr>
            </a:lvl3pPr>
            <a:lvl4pPr algn="ctr" rtl="0" fontAlgn="base">
              <a:spcBef>
                <a:spcPct val="0"/>
              </a:spcBef>
              <a:spcAft>
                <a:spcPct val="0"/>
              </a:spcAft>
              <a:defRPr sz="4400">
                <a:solidFill>
                  <a:srgbClr val="C82E32"/>
                </a:solidFill>
                <a:latin typeface="Arial" panose="020B0604020202020204" pitchFamily="34" charset="0"/>
              </a:defRPr>
            </a:lvl4pPr>
            <a:lvl5pPr algn="ctr" rtl="0" fontAlgn="base">
              <a:spcBef>
                <a:spcPct val="0"/>
              </a:spcBef>
              <a:spcAft>
                <a:spcPct val="0"/>
              </a:spcAft>
              <a:defRPr sz="4400">
                <a:solidFill>
                  <a:srgbClr val="C82E32"/>
                </a:solidFill>
                <a:latin typeface="Arial" panose="020B0604020202020204" pitchFamily="34" charset="0"/>
              </a:defRPr>
            </a:lvl5pPr>
            <a:lvl6pPr marL="457200" algn="ctr" rtl="0" fontAlgn="base">
              <a:spcBef>
                <a:spcPct val="0"/>
              </a:spcBef>
              <a:spcAft>
                <a:spcPct val="0"/>
              </a:spcAft>
              <a:defRPr sz="4400">
                <a:solidFill>
                  <a:srgbClr val="C82E32"/>
                </a:solidFill>
                <a:latin typeface="Arial" panose="020B0604020202020204" pitchFamily="34" charset="0"/>
              </a:defRPr>
            </a:lvl6pPr>
            <a:lvl7pPr marL="914400" algn="ctr" rtl="0" fontAlgn="base">
              <a:spcBef>
                <a:spcPct val="0"/>
              </a:spcBef>
              <a:spcAft>
                <a:spcPct val="0"/>
              </a:spcAft>
              <a:defRPr sz="4400">
                <a:solidFill>
                  <a:srgbClr val="C82E32"/>
                </a:solidFill>
                <a:latin typeface="Arial" panose="020B0604020202020204" pitchFamily="34" charset="0"/>
              </a:defRPr>
            </a:lvl7pPr>
            <a:lvl8pPr marL="1371600" algn="ctr" rtl="0" fontAlgn="base">
              <a:spcBef>
                <a:spcPct val="0"/>
              </a:spcBef>
              <a:spcAft>
                <a:spcPct val="0"/>
              </a:spcAft>
              <a:defRPr sz="4400">
                <a:solidFill>
                  <a:srgbClr val="C82E32"/>
                </a:solidFill>
                <a:latin typeface="Arial" panose="020B0604020202020204" pitchFamily="34" charset="0"/>
              </a:defRPr>
            </a:lvl8pPr>
            <a:lvl9pPr marL="1828800" algn="ctr" rtl="0" fontAlgn="base">
              <a:spcBef>
                <a:spcPct val="0"/>
              </a:spcBef>
              <a:spcAft>
                <a:spcPct val="0"/>
              </a:spcAft>
              <a:defRPr sz="4400">
                <a:solidFill>
                  <a:srgbClr val="C82E32"/>
                </a:solidFill>
                <a:latin typeface="Arial" panose="020B0604020202020204" pitchFamily="34" charset="0"/>
              </a:defRPr>
            </a:lvl9pPr>
          </a:lstStyle>
          <a:p>
            <a:pPr eaLnBrk="1" hangingPunct="1"/>
            <a:r>
              <a:rPr lang="en-US" altLang="en-US" sz="3200" b="1" dirty="0">
                <a:latin typeface="Arial Black" panose="020B0A04020102020204" pitchFamily="34" charset="0"/>
              </a:rPr>
              <a:t>Pressure</a:t>
            </a:r>
          </a:p>
        </p:txBody>
      </p:sp>
      <p:sp>
        <p:nvSpPr>
          <p:cNvPr id="6" name="Rectangle 5"/>
          <p:cNvSpPr/>
          <p:nvPr/>
        </p:nvSpPr>
        <p:spPr>
          <a:xfrm>
            <a:off x="2158206" y="4343400"/>
            <a:ext cx="3581400" cy="2286000"/>
          </a:xfrm>
          <a:prstGeom prst="rect">
            <a:avLst/>
          </a:prstGeom>
          <a:noFill/>
          <a:ln w="9525">
            <a:noFill/>
          </a:ln>
        </p:spPr>
        <p:txBody>
          <a:bodyPr/>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stStyle>
          <a:p>
            <a:pPr marL="342900" lvl="0" indent="-342900" eaLnBrk="1" hangingPunct="1"/>
            <a:r>
              <a:rPr lang="en-US" altLang="en-US" sz="2800" dirty="0"/>
              <a:t>Atmospheric pressure is the weight of air per unit of area.</a:t>
            </a:r>
          </a:p>
          <a:p>
            <a:pPr marL="342900" lvl="0" indent="-342900" eaLnBrk="1" hangingPunct="1"/>
            <a:endParaRPr lang="en-US" altLang="en-US" sz="2800" dirty="0"/>
          </a:p>
        </p:txBody>
      </p:sp>
      <p:grpSp>
        <p:nvGrpSpPr>
          <p:cNvPr id="7" name="Group 6"/>
          <p:cNvGrpSpPr/>
          <p:nvPr/>
        </p:nvGrpSpPr>
        <p:grpSpPr>
          <a:xfrm>
            <a:off x="2920206" y="3200400"/>
            <a:ext cx="1543050" cy="1190625"/>
            <a:chOff x="912" y="2016"/>
            <a:chExt cx="972" cy="750"/>
          </a:xfrm>
        </p:grpSpPr>
        <p:sp>
          <p:nvSpPr>
            <p:cNvPr id="9" name="Rectangle 8"/>
            <p:cNvSpPr/>
            <p:nvPr/>
          </p:nvSpPr>
          <p:spPr>
            <a:xfrm>
              <a:off x="912" y="2178"/>
              <a:ext cx="556" cy="404"/>
            </a:xfrm>
            <a:prstGeom prst="rect">
              <a:avLst/>
            </a:prstGeom>
            <a:noFill/>
            <a:ln w="9525">
              <a:noFill/>
            </a:ln>
          </p:spPr>
          <p:txBody>
            <a:bodyPr wrap="none">
              <a:spAutoFit/>
            </a:bodyPr>
            <a:ls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9pPr>
            </a:lstStyle>
            <a:p>
              <a:r>
                <a:rPr lang="en-US" altLang="en-US" sz="3600" i="1" dirty="0">
                  <a:solidFill>
                    <a:srgbClr val="000080"/>
                  </a:solidFill>
                  <a:latin typeface="Arial" panose="020B0604020202020204" pitchFamily="34" charset="0"/>
                </a:rPr>
                <a:t>P</a:t>
              </a:r>
              <a:r>
                <a:rPr lang="en-US" altLang="en-US" sz="3600" dirty="0">
                  <a:solidFill>
                    <a:srgbClr val="000080"/>
                  </a:solidFill>
                  <a:latin typeface="Arial" panose="020B0604020202020204" pitchFamily="34" charset="0"/>
                </a:rPr>
                <a:t> =</a:t>
              </a:r>
              <a:endParaRPr lang="en-US" altLang="en-US" sz="4000" dirty="0">
                <a:solidFill>
                  <a:srgbClr val="000080"/>
                </a:solidFill>
                <a:latin typeface="Arial" panose="020B0604020202020204" pitchFamily="34" charset="0"/>
              </a:endParaRPr>
            </a:p>
          </p:txBody>
        </p:sp>
        <p:sp>
          <p:nvSpPr>
            <p:cNvPr id="10" name="Rectangle 9"/>
            <p:cNvSpPr/>
            <p:nvPr/>
          </p:nvSpPr>
          <p:spPr>
            <a:xfrm>
              <a:off x="1546" y="2016"/>
              <a:ext cx="308" cy="750"/>
            </a:xfrm>
            <a:prstGeom prst="rect">
              <a:avLst/>
            </a:prstGeom>
            <a:noFill/>
            <a:ln w="9525">
              <a:noFill/>
            </a:ln>
          </p:spPr>
          <p:txBody>
            <a:bodyPr wrap="none">
              <a:spAutoFit/>
            </a:bodyPr>
            <a:ls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panose="02020603050405020304" pitchFamily="18" charset="0"/>
                  <a:ea typeface="+mn-ea"/>
                  <a:cs typeface="+mn-cs"/>
                </a:defRPr>
              </a:lvl9pPr>
            </a:lstStyle>
            <a:p>
              <a:r>
                <a:rPr lang="en-US" altLang="en-US" sz="3600" i="1" dirty="0">
                  <a:solidFill>
                    <a:srgbClr val="000080"/>
                  </a:solidFill>
                  <a:latin typeface="Arial" panose="020B0604020202020204" pitchFamily="34" charset="0"/>
                </a:rPr>
                <a:t>F</a:t>
              </a:r>
            </a:p>
            <a:p>
              <a:r>
                <a:rPr lang="en-US" altLang="en-US" sz="3600" i="1" dirty="0">
                  <a:solidFill>
                    <a:srgbClr val="000080"/>
                  </a:solidFill>
                  <a:latin typeface="Arial" panose="020B0604020202020204" pitchFamily="34" charset="0"/>
                </a:rPr>
                <a:t>A</a:t>
              </a:r>
            </a:p>
          </p:txBody>
        </p:sp>
        <p:sp>
          <p:nvSpPr>
            <p:cNvPr id="11" name="Line 17"/>
            <p:cNvSpPr/>
            <p:nvPr/>
          </p:nvSpPr>
          <p:spPr>
            <a:xfrm>
              <a:off x="1500" y="2392"/>
              <a:ext cx="384" cy="0"/>
            </a:xfrm>
            <a:prstGeom prst="line">
              <a:avLst/>
            </a:prstGeom>
            <a:ln w="28575" cap="flat" cmpd="sng">
              <a:solidFill>
                <a:schemeClr val="accent2"/>
              </a:solidFill>
              <a:prstDash val="solid"/>
              <a:headEnd type="none" w="med" len="med"/>
              <a:tailEnd type="none" w="med" len="med"/>
            </a:ln>
          </p:spPr>
        </p:sp>
      </p:grpSp>
      <p:pic>
        <p:nvPicPr>
          <p:cNvPr id="8" name="Picture 7" descr="10_01"/>
          <p:cNvPicPr>
            <a:picLocks noGrp="1" noChangeAspect="1"/>
          </p:cNvPicPr>
          <p:nvPr/>
        </p:nvPicPr>
        <p:blipFill>
          <a:blip r:embed="rId2"/>
          <a:srcRect b="3467"/>
          <a:stretch>
            <a:fillRect/>
          </a:stretch>
        </p:blipFill>
        <p:spPr>
          <a:xfrm>
            <a:off x="6120606" y="1828800"/>
            <a:ext cx="3913188" cy="35369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3196"/>
          </a:xfrm>
        </p:spPr>
        <p:txBody>
          <a:bodyPr>
            <a:noAutofit/>
          </a:bodyPr>
          <a:lstStyle/>
          <a:p>
            <a:r>
              <a:rPr lang="en-US" altLang="en-US" sz="3200" b="1" dirty="0">
                <a:latin typeface="Times" panose="02020603050405020304" pitchFamily="18" charset="0"/>
                <a:cs typeface="Times" panose="02020603050405020304" pitchFamily="18" charset="0"/>
              </a:rPr>
              <a:t>Units of Pressure</a:t>
            </a:r>
            <a:endParaRPr lang="zh-CN" altLang="en-US" sz="3200" b="1" dirty="0">
              <a:latin typeface="Times" panose="02020603050405020304" pitchFamily="18" charset="0"/>
              <a:cs typeface="Times" panose="02020603050405020304" pitchFamily="18" charset="0"/>
            </a:endParaRPr>
          </a:p>
        </p:txBody>
      </p:sp>
      <p:sp>
        <p:nvSpPr>
          <p:cNvPr id="3" name="Content Placeholder 2"/>
          <p:cNvSpPr>
            <a:spLocks noGrp="1"/>
          </p:cNvSpPr>
          <p:nvPr>
            <p:ph idx="1"/>
          </p:nvPr>
        </p:nvSpPr>
        <p:spPr>
          <a:xfrm>
            <a:off x="427839" y="1249960"/>
            <a:ext cx="10925961" cy="4927003"/>
          </a:xfrm>
        </p:spPr>
        <p:txBody>
          <a:bodyPr/>
          <a:lstStyle/>
          <a:p>
            <a:r>
              <a:rPr lang="en-US" altLang="en-US" dirty="0"/>
              <a:t>Pascals</a:t>
            </a:r>
          </a:p>
          <a:p>
            <a:pPr lvl="1"/>
            <a:r>
              <a:rPr lang="en-US" altLang="en-US" dirty="0"/>
              <a:t>	1 Pa = 1 N/m</a:t>
            </a:r>
            <a:r>
              <a:rPr lang="en-US" altLang="en-US" baseline="30000" dirty="0"/>
              <a:t>2</a:t>
            </a:r>
            <a:endParaRPr lang="en-US" altLang="en-US" dirty="0"/>
          </a:p>
          <a:p>
            <a:r>
              <a:rPr lang="en-US" altLang="en-US" dirty="0"/>
              <a:t>Bar</a:t>
            </a:r>
          </a:p>
          <a:p>
            <a:pPr lvl="1"/>
            <a:r>
              <a:rPr lang="en-US" altLang="en-US" dirty="0"/>
              <a:t>	1 bar = 10</a:t>
            </a:r>
            <a:r>
              <a:rPr lang="en-US" altLang="en-US" baseline="30000" dirty="0"/>
              <a:t>5</a:t>
            </a:r>
            <a:r>
              <a:rPr lang="en-US" altLang="en-US" dirty="0"/>
              <a:t> Pa = 100 kPa</a:t>
            </a:r>
          </a:p>
          <a:p>
            <a:endParaRPr lang="zh-CN" altLang="en-US" dirty="0"/>
          </a:p>
        </p:txBody>
      </p:sp>
      <p:sp>
        <p:nvSpPr>
          <p:cNvPr id="6" name="Rectangle 5"/>
          <p:cNvSpPr>
            <a:spLocks noGrp="1"/>
          </p:cNvSpPr>
          <p:nvPr/>
        </p:nvSpPr>
        <p:spPr>
          <a:xfrm>
            <a:off x="626203" y="3148509"/>
            <a:ext cx="4876800" cy="2743200"/>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Tx/>
              <a:buSzTx/>
              <a:buFontTx/>
            </a:pPr>
            <a:r>
              <a:rPr lang="en-US" altLang="en-US" sz="2800" dirty="0"/>
              <a:t>mm Hg or torr</a:t>
            </a:r>
          </a:p>
          <a:p>
            <a:pPr marL="457200" lvl="1" indent="0" eaLnBrk="1" hangingPunct="1"/>
            <a:r>
              <a:rPr lang="en-US" altLang="en-US" dirty="0"/>
              <a:t>These units are literally the difference in the heights measured in mm (</a:t>
            </a:r>
            <a:r>
              <a:rPr lang="en-US" altLang="en-US" i="1" dirty="0">
                <a:latin typeface="Times New Roman" panose="02020603050405020304" charset="0"/>
              </a:rPr>
              <a:t>h</a:t>
            </a:r>
            <a:r>
              <a:rPr lang="en-US" altLang="en-US" dirty="0"/>
              <a:t>) of two connected columns of mercury.</a:t>
            </a:r>
          </a:p>
        </p:txBody>
      </p:sp>
      <p:sp>
        <p:nvSpPr>
          <p:cNvPr id="7" name="Rectangle 6"/>
          <p:cNvSpPr/>
          <p:nvPr/>
        </p:nvSpPr>
        <p:spPr>
          <a:xfrm>
            <a:off x="5263393" y="1249960"/>
            <a:ext cx="3962400" cy="914400"/>
          </a:xfrm>
          <a:prstGeom prst="rect">
            <a:avLst/>
          </a:prstGeom>
          <a:noFill/>
          <a:ln w="9525">
            <a:noFill/>
          </a:ln>
        </p:spPr>
        <p:txBody>
          <a:bodyPr/>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stStyle>
          <a:p>
            <a:pPr marL="342900" lvl="0" indent="-342900" eaLnBrk="1" hangingPunct="1">
              <a:lnSpc>
                <a:spcPct val="90000"/>
              </a:lnSpc>
            </a:pPr>
            <a:r>
              <a:rPr lang="en-US" altLang="en-US" sz="2800" dirty="0"/>
              <a:t>Atmosphere</a:t>
            </a:r>
          </a:p>
          <a:p>
            <a:pPr marL="457200" lvl="1" indent="0" eaLnBrk="1" hangingPunct="1">
              <a:lnSpc>
                <a:spcPct val="90000"/>
              </a:lnSpc>
            </a:pPr>
            <a:r>
              <a:rPr lang="en-US" altLang="en-US" dirty="0"/>
              <a:t>1.00 atm = 760 torr</a:t>
            </a:r>
          </a:p>
        </p:txBody>
      </p:sp>
      <p:pic>
        <p:nvPicPr>
          <p:cNvPr id="8" name="Picture 7" descr="10_02"/>
          <p:cNvPicPr>
            <a:picLocks noGrp="1" noChangeAspect="1"/>
          </p:cNvPicPr>
          <p:nvPr/>
        </p:nvPicPr>
        <p:blipFill>
          <a:blip r:embed="rId2"/>
          <a:srcRect b="3720"/>
          <a:stretch>
            <a:fillRect/>
          </a:stretch>
        </p:blipFill>
        <p:spPr>
          <a:xfrm>
            <a:off x="8665361" y="2352688"/>
            <a:ext cx="3098800" cy="412591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721"/>
          </a:xfrm>
        </p:spPr>
        <p:txBody>
          <a:bodyPr>
            <a:normAutofit/>
          </a:bodyPr>
          <a:lstStyle/>
          <a:p>
            <a:pPr algn="ctr"/>
            <a:r>
              <a:rPr lang="en-US" altLang="en-US" sz="3200" dirty="0">
                <a:latin typeface="Arial Black" panose="020B0A04020102020204" pitchFamily="34" charset="0"/>
              </a:rPr>
              <a:t>Manometer</a:t>
            </a:r>
            <a:endParaRPr lang="zh-CN" altLang="en-US" sz="3200" dirty="0">
              <a:latin typeface="Arial Black" panose="020B0A04020102020204" pitchFamily="34" charset="0"/>
            </a:endParaRPr>
          </a:p>
        </p:txBody>
      </p:sp>
      <p:sp>
        <p:nvSpPr>
          <p:cNvPr id="5" name="Rectangle 4"/>
          <p:cNvSpPr>
            <a:spLocks noGrp="1"/>
          </p:cNvSpPr>
          <p:nvPr/>
        </p:nvSpPr>
        <p:spPr>
          <a:xfrm>
            <a:off x="478172" y="1031846"/>
            <a:ext cx="5617828" cy="4688564"/>
          </a:xfrm>
          <a:prstGeom prst="rect">
            <a:avLst/>
          </a:prstGeom>
          <a:noFill/>
          <a:ln w="9525">
            <a:noFill/>
          </a:ln>
        </p:spPr>
        <p:txBody>
          <a:bodyPr vert="horz" wrap="square" lIns="91440" tIns="45720" rIns="91440" bIns="45720" anchor="t" anchorCtr="0"/>
          <a:lstStyle>
            <a:lvl1pPr marL="342900" indent="-342900" algn="l" rtl="0" fontAlgn="base">
              <a:spcBef>
                <a:spcPct val="20000"/>
              </a:spcBef>
              <a:spcAft>
                <a:spcPct val="0"/>
              </a:spcAft>
              <a:buChar char="•"/>
              <a:defRPr sz="3200" kern="1200">
                <a:solidFill>
                  <a:srgbClr val="C82E32"/>
                </a:solidFill>
                <a:latin typeface="+mn-lt"/>
                <a:ea typeface="+mn-ea"/>
                <a:cs typeface="+mn-cs"/>
              </a:defRPr>
            </a:lvl1pPr>
            <a:lvl2pPr marL="742950" indent="-285750" algn="l" rtl="0" fontAlgn="base">
              <a:spcBef>
                <a:spcPct val="20000"/>
              </a:spcBef>
              <a:spcAft>
                <a:spcPct val="0"/>
              </a:spcAft>
              <a:buChar char="–"/>
              <a:defRPr sz="2800" kern="1200">
                <a:solidFill>
                  <a:srgbClr val="C82E32"/>
                </a:solidFill>
                <a:latin typeface="+mn-lt"/>
                <a:ea typeface="+mn-ea"/>
                <a:cs typeface="+mn-cs"/>
              </a:defRPr>
            </a:lvl2pPr>
            <a:lvl3pPr marL="1143000" indent="-228600" algn="l" rtl="0" fontAlgn="base">
              <a:spcBef>
                <a:spcPct val="20000"/>
              </a:spcBef>
              <a:spcAft>
                <a:spcPct val="0"/>
              </a:spcAft>
              <a:buChar char="•"/>
              <a:defRPr sz="2400" kern="1200">
                <a:solidFill>
                  <a:srgbClr val="C82E32"/>
                </a:solidFill>
                <a:latin typeface="+mn-lt"/>
                <a:ea typeface="+mn-ea"/>
                <a:cs typeface="+mn-cs"/>
              </a:defRPr>
            </a:lvl3pPr>
            <a:lvl4pPr marL="1600200" indent="-228600" algn="l" rtl="0" fontAlgn="base">
              <a:spcBef>
                <a:spcPct val="20000"/>
              </a:spcBef>
              <a:spcAft>
                <a:spcPct val="0"/>
              </a:spcAft>
              <a:buChar char="–"/>
              <a:defRPr sz="2000" kern="1200">
                <a:solidFill>
                  <a:srgbClr val="C82E32"/>
                </a:solidFill>
                <a:latin typeface="+mn-lt"/>
                <a:ea typeface="+mn-ea"/>
                <a:cs typeface="+mn-cs"/>
              </a:defRPr>
            </a:lvl4pPr>
            <a:lvl5pPr marL="2057400" indent="-228600" algn="l" rtl="0" fontAlgn="base">
              <a:spcBef>
                <a:spcPct val="20000"/>
              </a:spcBef>
              <a:spcAft>
                <a:spcPct val="0"/>
              </a:spcAft>
              <a:buChar char="»"/>
              <a:defRPr sz="2000" kern="1200">
                <a:solidFill>
                  <a:srgbClr val="C82E3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800" dirty="0"/>
              <a:t>	</a:t>
            </a:r>
            <a:r>
              <a:rPr lang="en-US" altLang="zh-CN" sz="2800" dirty="0"/>
              <a:t>Device used for measuring the pressure of a gas in a container.</a:t>
            </a:r>
            <a:endParaRPr lang="en-US" altLang="zh-CN" sz="2800" dirty="0">
              <a:solidFill>
                <a:srgbClr val="FF0000"/>
              </a:solidFill>
            </a:endParaRPr>
          </a:p>
          <a:p>
            <a:pPr eaLnBrk="1" hangingPunct="1">
              <a:buClrTx/>
              <a:buSzTx/>
              <a:buFontTx/>
              <a:buNone/>
            </a:pPr>
            <a:endParaRPr lang="en-US" altLang="en-US" sz="2800" dirty="0">
              <a:latin typeface="Times" panose="02020603050405020304" pitchFamily="18" charset="0"/>
              <a:cs typeface="Times" panose="02020603050405020304" pitchFamily="18" charset="0"/>
            </a:endParaRPr>
          </a:p>
        </p:txBody>
      </p:sp>
      <p:pic>
        <p:nvPicPr>
          <p:cNvPr id="6" name="Picture 5" descr="10_03"/>
          <p:cNvPicPr>
            <a:picLocks noGrp="1" noChangeAspect="1"/>
          </p:cNvPicPr>
          <p:nvPr/>
        </p:nvPicPr>
        <p:blipFill>
          <a:blip r:embed="rId2"/>
          <a:srcRect b="3720"/>
          <a:stretch>
            <a:fillRect/>
          </a:stretch>
        </p:blipFill>
        <p:spPr>
          <a:xfrm>
            <a:off x="7136235" y="1454991"/>
            <a:ext cx="2349500" cy="4127500"/>
          </a:xfrm>
          <a:prstGeom prst="rect">
            <a:avLst/>
          </a:prstGeom>
          <a:noFill/>
          <a:ln w="9525">
            <a:noFill/>
          </a:ln>
        </p:spPr>
      </p:pic>
      <p:pic>
        <p:nvPicPr>
          <p:cNvPr id="7" name="Picture 6"/>
          <p:cNvPicPr/>
          <p:nvPr/>
        </p:nvPicPr>
        <p:blipFill>
          <a:blip r:embed="rId3"/>
          <a:stretch>
            <a:fillRect/>
          </a:stretch>
        </p:blipFill>
        <p:spPr>
          <a:xfrm>
            <a:off x="2047961" y="2249261"/>
            <a:ext cx="3144823" cy="4102217"/>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022cd8f9-d626-48d2-914b-54ba5df89546"/>
  <p:tag name="COMMONDATA" val="eyJoZGlkIjoiNDMyNTQ3YzYzMjZkNzllNWFkYzkzODNiOTFjZWYxZTc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2572</Words>
  <Application>Microsoft Office PowerPoint</Application>
  <PresentationFormat>Widescreen</PresentationFormat>
  <Paragraphs>272</Paragraphs>
  <Slides>63</Slides>
  <Notes>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80" baseType="lpstr">
      <vt:lpstr>MathematicalPi-One</vt:lpstr>
      <vt:lpstr>MS PGothic</vt:lpstr>
      <vt:lpstr>Times-Roman</vt:lpstr>
      <vt:lpstr>游ゴシック</vt:lpstr>
      <vt:lpstr>等线</vt:lpstr>
      <vt:lpstr>等线 Light</vt:lpstr>
      <vt:lpstr>Algerian</vt:lpstr>
      <vt:lpstr>Angsana New</vt:lpstr>
      <vt:lpstr>Arial</vt:lpstr>
      <vt:lpstr>Arial Black</vt:lpstr>
      <vt:lpstr>Calibri</vt:lpstr>
      <vt:lpstr>Cambria Math</vt:lpstr>
      <vt:lpstr>Symbol</vt:lpstr>
      <vt:lpstr>Times</vt:lpstr>
      <vt:lpstr>Times New Roman</vt:lpstr>
      <vt:lpstr>Office Theme</vt:lpstr>
      <vt:lpstr>Equation.BREE5</vt:lpstr>
      <vt:lpstr>GASES</vt:lpstr>
      <vt:lpstr>PowerPoint Presentation</vt:lpstr>
      <vt:lpstr>Properties of Gases</vt:lpstr>
      <vt:lpstr>Gaseous substances (at STP)</vt:lpstr>
      <vt:lpstr>PowerPoint Presentation</vt:lpstr>
      <vt:lpstr>Green house gases (GHGs)</vt:lpstr>
      <vt:lpstr>PowerPoint Presentation</vt:lpstr>
      <vt:lpstr>Units of Pressure</vt:lpstr>
      <vt:lpstr>Manometer</vt:lpstr>
      <vt:lpstr>Standard Pressure</vt:lpstr>
      <vt:lpstr>Pressure Conversions: An Example</vt:lpstr>
      <vt:lpstr>GAS LAWS</vt:lpstr>
      <vt:lpstr>GAS LAWS</vt:lpstr>
      <vt:lpstr>PowerPoint Presentation</vt:lpstr>
      <vt:lpstr>Boyle’s Law (Cont…)</vt:lpstr>
      <vt:lpstr>Schematic illustrations of Boyle’s law</vt:lpstr>
      <vt:lpstr>EXERCISE!</vt:lpstr>
      <vt:lpstr>Charles’s Law: Temperature-Volume Relationship</vt:lpstr>
      <vt:lpstr>PowerPoint Presentation</vt:lpstr>
      <vt:lpstr>PowerPoint Presentation</vt:lpstr>
      <vt:lpstr>Combined Gas Law</vt:lpstr>
      <vt:lpstr>Exercise</vt:lpstr>
      <vt:lpstr>Practice Exercise</vt:lpstr>
      <vt:lpstr>Avogadro’s Law Volume-Amount Relationship</vt:lpstr>
      <vt:lpstr>Schematic illustrations of Avogadro’s law</vt:lpstr>
      <vt:lpstr>Ideal-Gas Equation</vt:lpstr>
      <vt:lpstr>Ideal-Gas Equation Contd….</vt:lpstr>
      <vt:lpstr>PowerPoint Presentation</vt:lpstr>
      <vt:lpstr>PowerPoint Presentation</vt:lpstr>
      <vt:lpstr>Practice exercise</vt:lpstr>
      <vt:lpstr>Practice exercise</vt:lpstr>
      <vt:lpstr>PowerPoint Presentation</vt:lpstr>
      <vt:lpstr>PowerPoint Presentation</vt:lpstr>
      <vt:lpstr>Dalton’s Law of Partial Pressures</vt:lpstr>
      <vt:lpstr>Partial Pressure</vt:lpstr>
      <vt:lpstr>PowerPoint Presentation</vt:lpstr>
      <vt:lpstr>PowerPoint Presentation</vt:lpstr>
      <vt:lpstr>Practice exercise</vt:lpstr>
      <vt:lpstr>Practice exercise</vt:lpstr>
      <vt:lpstr>Gas stoichiometry</vt:lpstr>
      <vt:lpstr>PowerPoint Presentation</vt:lpstr>
      <vt:lpstr>PowerPoint Presentation</vt:lpstr>
      <vt:lpstr>PowerPoint Presentation</vt:lpstr>
      <vt:lpstr>PowerPoint Presentation</vt:lpstr>
      <vt:lpstr>PowerPoint Presentation</vt:lpstr>
      <vt:lpstr>Kinetic Molecular Theory</vt:lpstr>
      <vt:lpstr>Kinetic Molecular Theory</vt:lpstr>
      <vt:lpstr>Postulates of the Kinetic Molecular Theory</vt:lpstr>
      <vt:lpstr>Postulates of the Kinetic Molecular Theory</vt:lpstr>
      <vt:lpstr> </vt:lpstr>
      <vt:lpstr>PowerPoint Presentation</vt:lpstr>
      <vt:lpstr>PowerPoint Presentation</vt:lpstr>
      <vt:lpstr>Non-ideal (Real) Gases</vt:lpstr>
      <vt:lpstr>Ideal gas Vs Real gas</vt:lpstr>
      <vt:lpstr>Ideal gas Vs Real gas</vt:lpstr>
      <vt:lpstr>Deviations from Ideal Behavior</vt:lpstr>
      <vt:lpstr>Correcting the Ideal Gas equation</vt:lpstr>
      <vt:lpstr>PowerPoint Presentation</vt:lpstr>
      <vt:lpstr>PowerPoint Presentation</vt:lpstr>
      <vt:lpstr>Practice exercise</vt:lpstr>
      <vt:lpstr>Practice exercise</vt:lpstr>
      <vt:lpstr>Practice exercise</vt:lpstr>
      <vt:lpstr>Diffusion and effusion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GASES</dc:title>
  <dc:creator>Mohd Hassan</dc:creator>
  <cp:lastModifiedBy>Mohd Hassan</cp:lastModifiedBy>
  <cp:revision>320</cp:revision>
  <dcterms:created xsi:type="dcterms:W3CDTF">2022-11-10T15:55:00Z</dcterms:created>
  <dcterms:modified xsi:type="dcterms:W3CDTF">2022-11-18T01:46:16Z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4651FC2813A446BE9879C1F207CB5B09</vt:lpwstr>
  </property>
  <property fmtid="{D5CDD505-2E9C-101B-9397-08002B2CF9AE}" pid="3" name="KSOProductBuildVer">
    <vt:lpwstr>2052-11.1.0.12763</vt:lpwstr>
  </property>
</Properties>
</file>